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259" r:id="rId4"/>
    <p:sldId id="260" r:id="rId5"/>
    <p:sldId id="261" r:id="rId6"/>
    <p:sldId id="282" r:id="rId7"/>
    <p:sldId id="262" r:id="rId8"/>
    <p:sldId id="263" r:id="rId9"/>
    <p:sldId id="28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88" r:id="rId19"/>
    <p:sldId id="290" r:id="rId20"/>
    <p:sldId id="284" r:id="rId21"/>
    <p:sldId id="267" r:id="rId22"/>
    <p:sldId id="273" r:id="rId23"/>
    <p:sldId id="274" r:id="rId24"/>
    <p:sldId id="275" r:id="rId25"/>
    <p:sldId id="289" r:id="rId26"/>
    <p:sldId id="285" r:id="rId27"/>
    <p:sldId id="276" r:id="rId28"/>
    <p:sldId id="287" r:id="rId29"/>
    <p:sldId id="277" r:id="rId30"/>
    <p:sldId id="286" r:id="rId31"/>
    <p:sldId id="279" r:id="rId32"/>
    <p:sldId id="280" r:id="rId33"/>
    <p:sldId id="281" r:id="rId34"/>
    <p:sldId id="27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83974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06207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2-Content-05-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  <p:sldLayoutId id="214748373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12 การเปรียบเทียบค่าเฉลี่ยและการทดสอบความสัมพันธ์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Output Independent.bmp"/>
          <p:cNvPicPr>
            <a:picLocks noChangeAspect="1"/>
          </p:cNvPicPr>
          <p:nvPr/>
        </p:nvPicPr>
        <p:blipFill>
          <a:blip r:embed="rId2" cstate="print"/>
          <a:srcRect t="3482"/>
          <a:stretch>
            <a:fillRect/>
          </a:stretch>
        </p:blipFill>
        <p:spPr>
          <a:xfrm>
            <a:off x="539552" y="620688"/>
            <a:ext cx="8028384" cy="39604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8424" y="4581128"/>
            <a:ext cx="783419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 </a:t>
            </a:r>
            <a:r>
              <a:rPr lang="th-TH" b="1" dirty="0" smtClean="0"/>
              <a:t>การตรวจสอบความแปรปรวนของกลุ่มตัวอย่าง </a:t>
            </a:r>
            <a:r>
              <a:rPr lang="en-US" b="1" dirty="0" smtClean="0"/>
              <a:t>(</a:t>
            </a:r>
            <a:r>
              <a:rPr lang="en-US" b="1" dirty="0" err="1" smtClean="0"/>
              <a:t>Levene’s</a:t>
            </a:r>
            <a:r>
              <a:rPr lang="en-US" b="1" dirty="0" smtClean="0"/>
              <a:t> Test) </a:t>
            </a:r>
            <a:r>
              <a:rPr lang="th-TH" b="1" dirty="0" smtClean="0"/>
              <a:t>พบว่าค่า </a:t>
            </a:r>
            <a:r>
              <a:rPr lang="en-US" b="1" dirty="0" smtClean="0"/>
              <a:t>Sig. = .444 </a:t>
            </a:r>
            <a:r>
              <a:rPr lang="th-TH" b="1" dirty="0" smtClean="0"/>
              <a:t>และ .354 (ยอมรับ </a:t>
            </a:r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) </a:t>
            </a:r>
            <a:r>
              <a:rPr lang="th-TH" b="1" dirty="0" smtClean="0"/>
              <a:t>แสดงว่าความ</a:t>
            </a:r>
          </a:p>
          <a:p>
            <a:r>
              <a:rPr lang="th-TH" b="1" dirty="0" smtClean="0"/>
              <a:t>   แปรปรวนของกลุ่มตัวอย่างเท่ากัน</a:t>
            </a:r>
            <a:br>
              <a:rPr lang="th-TH" b="1" dirty="0" smtClean="0"/>
            </a:br>
            <a:r>
              <a:rPr lang="th-TH" b="1" dirty="0" smtClean="0"/>
              <a:t>2. การทดสอบค่าเฉลี่ย ความพึงพอใจต่อผลิตภัณฑ์ </a:t>
            </a:r>
            <a:r>
              <a:rPr lang="en-US" b="1" dirty="0" smtClean="0"/>
              <a:t>A </a:t>
            </a:r>
            <a:r>
              <a:rPr lang="th-TH" b="1" dirty="0" smtClean="0"/>
              <a:t>ค่า </a:t>
            </a:r>
            <a:r>
              <a:rPr lang="en-US" b="1" dirty="0" smtClean="0"/>
              <a:t>Sig. (2-tailed) = .678 </a:t>
            </a:r>
            <a:r>
              <a:rPr lang="th-TH" b="1" dirty="0" smtClean="0"/>
              <a:t> (ดูค่าในบรรทัด </a:t>
            </a:r>
            <a:r>
              <a:rPr lang="en-US" b="1" dirty="0" smtClean="0"/>
              <a:t>Equal variances assumed)</a:t>
            </a: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 smtClean="0"/>
              <a:t>    (ยอมรับ </a:t>
            </a:r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) </a:t>
            </a:r>
            <a:r>
              <a:rPr lang="th-TH" b="1" dirty="0" smtClean="0"/>
              <a:t>แสดงว่าความพึงพอใจต่อผลิตภัณฑ์ </a:t>
            </a:r>
            <a:r>
              <a:rPr lang="en-US" b="1" dirty="0" smtClean="0"/>
              <a:t>A </a:t>
            </a:r>
            <a:r>
              <a:rPr lang="th-TH" b="1" dirty="0" smtClean="0"/>
              <a:t>ของเพศชายและเพศหญิงเท่ากัน</a:t>
            </a:r>
            <a:br>
              <a:rPr lang="th-TH" b="1" dirty="0" smtClean="0"/>
            </a:br>
            <a:r>
              <a:rPr lang="th-TH" b="1" dirty="0" smtClean="0"/>
              <a:t>3. การทดสอบค่าเฉลี่ย ความพึงพอใจต่อผลิตภัณฑ์ </a:t>
            </a:r>
            <a:r>
              <a:rPr lang="en-US" b="1" dirty="0" smtClean="0"/>
              <a:t>B </a:t>
            </a:r>
            <a:r>
              <a:rPr lang="th-TH" b="1" dirty="0" smtClean="0"/>
              <a:t>ค่า </a:t>
            </a:r>
            <a:r>
              <a:rPr lang="en-US" b="1" dirty="0" smtClean="0"/>
              <a:t>Sig. (2-tailed) = .000 </a:t>
            </a:r>
            <a:r>
              <a:rPr lang="th-TH" b="1" dirty="0" smtClean="0"/>
              <a:t>(ดูค่าในบรรทัด </a:t>
            </a:r>
            <a:r>
              <a:rPr lang="en-US" b="1" dirty="0" smtClean="0"/>
              <a:t>Equal variances assumed)</a:t>
            </a:r>
          </a:p>
          <a:p>
            <a:r>
              <a:rPr lang="en-US" b="1" dirty="0" smtClean="0"/>
              <a:t>   </a:t>
            </a:r>
            <a:r>
              <a:rPr lang="th-TH" b="1" dirty="0" smtClean="0"/>
              <a:t>(ปฏิเสธ </a:t>
            </a:r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) </a:t>
            </a:r>
            <a:r>
              <a:rPr lang="th-TH" b="1" dirty="0" smtClean="0"/>
              <a:t>แสดงว่าความพึงพอใจต่อผลิตภัณฑ์ </a:t>
            </a:r>
            <a:r>
              <a:rPr lang="en-US" b="1" dirty="0" smtClean="0"/>
              <a:t>A   </a:t>
            </a:r>
            <a:r>
              <a:rPr lang="th-TH" b="1" dirty="0" smtClean="0"/>
              <a:t>ของเพศชายและเพศหญิงไม่เท่ากัน </a:t>
            </a:r>
            <a:endParaRPr lang="en-US" b="1" dirty="0" smtClean="0"/>
          </a:p>
          <a:p>
            <a:r>
              <a:rPr lang="en-US" b="1" dirty="0" smtClean="0"/>
              <a:t>   </a:t>
            </a:r>
            <a:r>
              <a:rPr lang="th-TH" b="1" dirty="0" smtClean="0"/>
              <a:t>(เมื่อพิจารณาจากค่า </a:t>
            </a:r>
            <a:r>
              <a:rPr lang="en-US" b="1" dirty="0" smtClean="0"/>
              <a:t>t </a:t>
            </a:r>
            <a:r>
              <a:rPr lang="th-TH" b="1" dirty="0" smtClean="0"/>
              <a:t>มีค่าเป็นลบ จึงสรุปได้ว่า เพศชายมีพึงพอใจต่อผลิตภัณฑ์ </a:t>
            </a:r>
            <a:r>
              <a:rPr lang="en-US" b="1" dirty="0" smtClean="0"/>
              <a:t>B </a:t>
            </a:r>
            <a:r>
              <a:rPr lang="th-TH" b="1" dirty="0" smtClean="0"/>
              <a:t>น้อยกว่าเพศหญิง)</a:t>
            </a:r>
            <a:endParaRPr lang="th-TH" b="1" dirty="0"/>
          </a:p>
        </p:txBody>
      </p:sp>
      <p:sp>
        <p:nvSpPr>
          <p:cNvPr id="17" name="Oval 16"/>
          <p:cNvSpPr/>
          <p:nvPr/>
        </p:nvSpPr>
        <p:spPr>
          <a:xfrm>
            <a:off x="3419872" y="2564904"/>
            <a:ext cx="576064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Oval 17"/>
          <p:cNvSpPr/>
          <p:nvPr/>
        </p:nvSpPr>
        <p:spPr>
          <a:xfrm>
            <a:off x="3347864" y="3501008"/>
            <a:ext cx="576064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Oval 18"/>
          <p:cNvSpPr/>
          <p:nvPr/>
        </p:nvSpPr>
        <p:spPr>
          <a:xfrm>
            <a:off x="5292080" y="2564904"/>
            <a:ext cx="576064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4" name="Oval 23"/>
          <p:cNvSpPr/>
          <p:nvPr/>
        </p:nvSpPr>
        <p:spPr>
          <a:xfrm>
            <a:off x="5292080" y="3501008"/>
            <a:ext cx="576064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5" name="Rectangle 24"/>
          <p:cNvSpPr/>
          <p:nvPr/>
        </p:nvSpPr>
        <p:spPr>
          <a:xfrm>
            <a:off x="1547664" y="2564904"/>
            <a:ext cx="1152128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Rectangle 25"/>
          <p:cNvSpPr/>
          <p:nvPr/>
        </p:nvSpPr>
        <p:spPr>
          <a:xfrm>
            <a:off x="1619672" y="3501008"/>
            <a:ext cx="1152128" cy="5040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145865" y="116632"/>
            <a:ext cx="5290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12.1.3 </a:t>
            </a:r>
            <a:r>
              <a:rPr lang="th-TH" sz="2800" b="1" dirty="0"/>
              <a:t>การประยุกต์สถิติ </a:t>
            </a:r>
            <a:r>
              <a:rPr lang="en-US" sz="2800" b="1" dirty="0"/>
              <a:t>Independent samples t test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12-5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132856"/>
            <a:ext cx="6271804" cy="33607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4790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12.1.4 การประยุกต์สถิติ </a:t>
            </a:r>
            <a:r>
              <a:rPr lang="en-US" sz="2800" b="1" dirty="0" smtClean="0"/>
              <a:t>Paired samples t test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03648" y="1628800"/>
            <a:ext cx="60486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Paired-Samples T Test</a:t>
            </a:r>
            <a:endParaRPr kumimoji="0" lang="th-TH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203848" y="2636912"/>
            <a:ext cx="230425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TextBox 27"/>
          <p:cNvSpPr txBox="1"/>
          <p:nvPr/>
        </p:nvSpPr>
        <p:spPr>
          <a:xfrm>
            <a:off x="1115616" y="776898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th-TH" sz="1600" b="1" dirty="0" smtClean="0"/>
              <a:t> </a:t>
            </a:r>
            <a:r>
              <a:rPr lang="th-TH" sz="2000" b="1" dirty="0" smtClean="0"/>
              <a:t>ทัศนคติต่อตราสินค้าหลังใช้ผลิตภัณฑ์ </a:t>
            </a:r>
            <a:r>
              <a:rPr lang="en-US" sz="2000" b="1" dirty="0" smtClean="0"/>
              <a:t> =</a:t>
            </a:r>
            <a:r>
              <a:rPr lang="th-TH" sz="2000" b="1" dirty="0" smtClean="0"/>
              <a:t>   ทัศนคติต่อตราสินค้าก่อนใช้ผลิตภัณฑ์ </a:t>
            </a:r>
            <a:endParaRPr lang="en-US" sz="2000" b="1" dirty="0" smtClean="0"/>
          </a:p>
          <a:p>
            <a:r>
              <a:rPr lang="en-US" sz="2000" b="1" dirty="0" smtClean="0"/>
              <a:t>H</a:t>
            </a:r>
            <a:r>
              <a:rPr lang="en-US" sz="1600" b="1" dirty="0" smtClean="0"/>
              <a:t>1</a:t>
            </a:r>
            <a:r>
              <a:rPr lang="en-US" sz="2000" b="1" dirty="0" smtClean="0"/>
              <a:t> </a:t>
            </a:r>
            <a:r>
              <a:rPr lang="th-TH" sz="2000" b="1" dirty="0" smtClean="0"/>
              <a:t>ทัศนคติต่อตราสินค้าหลังใช้ผลิตภัณฑ์  </a:t>
            </a:r>
            <a:r>
              <a:rPr lang="en-US" sz="2000" b="1" dirty="0" smtClean="0"/>
              <a:t>#</a:t>
            </a:r>
            <a:r>
              <a:rPr lang="th-TH" sz="2000" b="1" dirty="0" smtClean="0"/>
              <a:t>   ทัศนคติต่อตราสินค้าก่อนใช้ผลิตภัณฑ์ </a:t>
            </a:r>
            <a:endParaRPr lang="en-US" sz="2000" b="1" dirty="0" smtClean="0"/>
          </a:p>
        </p:txBody>
      </p:sp>
      <p:pic>
        <p:nvPicPr>
          <p:cNvPr id="29" name="Picture 28" descr="12-5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6097" y="3645024"/>
            <a:ext cx="2484335" cy="1646063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6372200" y="2780928"/>
            <a:ext cx="1080120" cy="1046007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7596336" y="3861048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Output Paired t test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8532440" cy="1892554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7956376" y="2924944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3" name="Oval 12"/>
          <p:cNvSpPr/>
          <p:nvPr/>
        </p:nvSpPr>
        <p:spPr>
          <a:xfrm>
            <a:off x="6516216" y="2852936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638424" y="3717032"/>
            <a:ext cx="56717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การทดสอบค่าเฉลี่ยของทัศนคติต่อตราสินค้าหลังและก่อนใช้ผลิตภัณฑ์ </a:t>
            </a:r>
          </a:p>
          <a:p>
            <a:r>
              <a:rPr lang="th-TH" b="1" dirty="0" smtClean="0"/>
              <a:t>ค่า </a:t>
            </a:r>
            <a:r>
              <a:rPr lang="en-US" b="1" dirty="0" smtClean="0"/>
              <a:t>Sig. (2-tailed) = .00</a:t>
            </a:r>
            <a:r>
              <a:rPr lang="th-TH" b="1" dirty="0" smtClean="0"/>
              <a:t>1</a:t>
            </a:r>
            <a:r>
              <a:rPr lang="en-US" b="1" dirty="0" smtClean="0"/>
              <a:t> </a:t>
            </a:r>
            <a:r>
              <a:rPr lang="th-TH" b="1" dirty="0" smtClean="0"/>
              <a:t>(ปฏิเสธ </a:t>
            </a:r>
            <a:r>
              <a:rPr lang="en-US" b="1" dirty="0" smtClean="0"/>
              <a:t>H0) </a:t>
            </a:r>
            <a:r>
              <a:rPr lang="th-TH" b="1" dirty="0" smtClean="0"/>
              <a:t>แสดงว่าทัศนคติหลังและก่อนใช้ผลิตภัณฑ์ไม่เท่ากัน</a:t>
            </a:r>
          </a:p>
          <a:p>
            <a:r>
              <a:rPr lang="th-TH" b="1" dirty="0" smtClean="0"/>
              <a:t>เมื่อพิจารณาจากค่า </a:t>
            </a:r>
            <a:r>
              <a:rPr lang="en-US" b="1" dirty="0" smtClean="0"/>
              <a:t>t </a:t>
            </a:r>
            <a:r>
              <a:rPr lang="th-TH" b="1" dirty="0" smtClean="0"/>
              <a:t>มีค่าเป็นบวก จึงสรุปได้ว่า ผู้บริโภคมีทัศนคติดีขึ้นหลังใช้ผลิตภัณฑ์</a:t>
            </a:r>
            <a:endParaRPr lang="th-TH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776898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th-TH" sz="1600" b="1" dirty="0" smtClean="0"/>
              <a:t> </a:t>
            </a:r>
            <a:r>
              <a:rPr lang="th-TH" sz="2000" b="1" dirty="0" smtClean="0"/>
              <a:t>ทัศนคติต่อตราสินค้าหลังใช้ผลิตภัณฑ์ </a:t>
            </a:r>
            <a:r>
              <a:rPr lang="en-US" sz="2000" b="1" dirty="0" smtClean="0"/>
              <a:t> =</a:t>
            </a:r>
            <a:r>
              <a:rPr lang="th-TH" sz="2000" b="1" dirty="0" smtClean="0"/>
              <a:t>   ทัศนคติต่อตราสินค้าก่อนใช้ผลิตภัณฑ์ </a:t>
            </a:r>
            <a:endParaRPr lang="en-US" sz="2000" b="1" dirty="0" smtClean="0"/>
          </a:p>
          <a:p>
            <a:r>
              <a:rPr lang="en-US" sz="2000" b="1" dirty="0" smtClean="0"/>
              <a:t>H</a:t>
            </a:r>
            <a:r>
              <a:rPr lang="en-US" sz="1600" b="1" dirty="0" smtClean="0"/>
              <a:t>1</a:t>
            </a:r>
            <a:r>
              <a:rPr lang="en-US" sz="2000" b="1" dirty="0" smtClean="0"/>
              <a:t> </a:t>
            </a:r>
            <a:r>
              <a:rPr lang="th-TH" sz="2000" b="1" dirty="0" smtClean="0"/>
              <a:t>ทัศนคติต่อตราสินค้าหลังใช้ผลิตภัณฑ์  </a:t>
            </a:r>
            <a:r>
              <a:rPr lang="en-US" sz="2000" b="1" dirty="0" smtClean="0"/>
              <a:t>#</a:t>
            </a:r>
            <a:r>
              <a:rPr lang="th-TH" sz="2000" b="1" dirty="0" smtClean="0"/>
              <a:t>   ทัศนคติต่อตราสินค้าก่อนใช้ผลิตภัณฑ์ </a:t>
            </a:r>
            <a:endParaRPr lang="en-US" sz="20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07504" y="116632"/>
            <a:ext cx="4790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12.1.4 การประยุกต์สถิติ </a:t>
            </a:r>
            <a:r>
              <a:rPr lang="en-US" sz="2800" b="1" dirty="0" smtClean="0"/>
              <a:t>Paired samples t test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8325" y="5180999"/>
            <a:ext cx="77780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หมายเหตุ</a:t>
            </a:r>
            <a:r>
              <a:rPr lang="en-GB" sz="2400" b="1" dirty="0" smtClean="0"/>
              <a:t>:  Paired sample t test </a:t>
            </a:r>
            <a:r>
              <a:rPr lang="th-TH" sz="2400" b="1" dirty="0" smtClean="0"/>
              <a:t>เป็นการเปรียบเทียบค่าเฉลี่ยของตัวแปรที่ไม่เป็นอิสระต่อกัน</a:t>
            </a:r>
            <a:br>
              <a:rPr lang="th-TH" sz="2400" b="1" dirty="0" smtClean="0"/>
            </a:br>
            <a:r>
              <a:rPr lang="th-TH" sz="2400" b="1" dirty="0" smtClean="0"/>
              <a:t>เช่น การวัดทัศนคติก่อน-หลัง การใช้สินค้าจากผู้บริโภคคนเดียวกัน ดังนั้นจึงไม่มีการทดสอบ</a:t>
            </a:r>
            <a:br>
              <a:rPr lang="th-TH" sz="2400" b="1" dirty="0" smtClean="0"/>
            </a:br>
            <a:r>
              <a:rPr lang="th-TH" sz="2400" b="1" dirty="0" smtClean="0"/>
              <a:t>ความแปรปรวน</a:t>
            </a:r>
            <a:endParaRPr lang="th-TH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21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12.2 การเปรียบเทียบค่าเฉลี่ยระหว่างตัวแปร 2 ตัวขึ้นไป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0304" y="600055"/>
            <a:ext cx="559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12.2.1 สถิติเพื่อเปรียบเทียบค่าเฉลี่ยระหว่างมากกว่า</a:t>
            </a:r>
            <a:r>
              <a:rPr lang="en-US" sz="2800" b="1" dirty="0" smtClean="0">
                <a:solidFill>
                  <a:schemeClr val="bg1"/>
                </a:solidFill>
              </a:rPr>
              <a:t> 2 </a:t>
            </a:r>
            <a:r>
              <a:rPr lang="th-TH" sz="2800" b="1" dirty="0" smtClean="0">
                <a:solidFill>
                  <a:schemeClr val="bg1"/>
                </a:solidFill>
              </a:rPr>
              <a:t>ตัว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7895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การวิเคราะห์ความแปรปรวนทางเดียว </a:t>
            </a:r>
            <a:r>
              <a:rPr lang="en-US" sz="2800" b="1" dirty="0" smtClean="0"/>
              <a:t>(1-Way ANOVA: Analysis of Variance) </a:t>
            </a:r>
            <a:endParaRPr lang="th-TH" sz="28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99592" y="1772816"/>
            <a:ext cx="6954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ใช้สถิติ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F test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ใช้เปรียบเทียบค่าเฉลี่ยกรณีตัวแปรต้นเป็นตัวแปรเชิงกลุ่ม 1 ตัวแปรที่ประกอบด้วย</a:t>
            </a: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ตัวแปรย่อย 2 กลุ่มขึ้นไป และตัวแปรตามเป็นตัวแปรเชิงปริมาณตัวแปรเดียว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475383" y="2924944"/>
            <a:ext cx="4328865" cy="2169874"/>
            <a:chOff x="2732160" y="2771294"/>
            <a:chExt cx="4328865" cy="2169874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4499992" y="3581386"/>
              <a:ext cx="977995" cy="423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F test</a:t>
              </a:r>
              <a:endParaRPr kumimoji="0" lang="th-TH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5543824" y="3752752"/>
              <a:ext cx="1517201" cy="390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ความพึงพอใจ</a:t>
              </a:r>
              <a:endParaRPr kumimoji="0" lang="th-TH" sz="4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4542856" y="3939917"/>
              <a:ext cx="987511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2732160" y="2771294"/>
              <a:ext cx="1804946" cy="2169874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อายุของกลุ่มตัวอย่าง</a:t>
              </a:r>
              <a:endPara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2843264" y="3295942"/>
              <a:ext cx="1517201" cy="390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น้อยกว่า </a:t>
              </a: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kumimoji="0" lang="th-TH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  <a:endPara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2843264" y="3689168"/>
              <a:ext cx="1517201" cy="390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20-30</a:t>
              </a:r>
              <a:r>
                <a:rPr kumimoji="0" lang="th-TH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  <a:endParaRPr kumimoji="0" lang="th-TH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843264" y="4089781"/>
              <a:ext cx="1517201" cy="390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31-40</a:t>
              </a:r>
              <a:r>
                <a:rPr kumimoji="0" lang="th-TH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  <a:endParaRPr kumimoji="0" lang="th-TH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843264" y="4478397"/>
              <a:ext cx="1517201" cy="3907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</a:t>
              </a:r>
              <a:r>
                <a:rPr kumimoji="0" lang="en-US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40 </a:t>
              </a:r>
              <a:r>
                <a:rPr kumimoji="0" lang="th-TH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ปี</a:t>
              </a:r>
              <a:endParaRPr kumimoji="0" lang="th-TH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21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12.2 การเปรียบเทียบค่าเฉลี่ยระหว่างตัวแปร 2 ตัวขึ้นไป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8045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การวิเคราะห์ความแปรปรวนแบบ 2 ทาง </a:t>
            </a:r>
            <a:r>
              <a:rPr lang="en-US" sz="2800" b="1" dirty="0" smtClean="0"/>
              <a:t>(</a:t>
            </a:r>
            <a:r>
              <a:rPr lang="th-TH" sz="2800" b="1" dirty="0" smtClean="0"/>
              <a:t>2</a:t>
            </a:r>
            <a:r>
              <a:rPr lang="en-US" sz="2800" b="1" dirty="0" smtClean="0"/>
              <a:t>-Way ANOVA: Analysis of Variance)</a:t>
            </a:r>
            <a:endParaRPr lang="th-TH" sz="28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99592" y="1772816"/>
            <a:ext cx="71224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ใช้สถิติ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F test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ใช้เปรียบเทียบค่าเฉลี่ยกรณีตัวแปรต้นเป็นตัวแปรเชิงกลุ่ม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 2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กลุ่ม แต่ละกลุ่มประกอบด้วย</a:t>
            </a: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ตัวแปรย่อย 2 กลุ่มขึ้นไป และตัวแปรตามเป็นตัวแปรเชิงปริมาณตัวแปรเดียว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2115828" y="2915800"/>
            <a:ext cx="4904444" cy="3033480"/>
            <a:chOff x="2115828" y="2915800"/>
            <a:chExt cx="4904444" cy="3033480"/>
          </a:xfrm>
        </p:grpSpPr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2115828" y="2915800"/>
              <a:ext cx="2593960" cy="303348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กลุ่มตัวอย่าง</a:t>
              </a:r>
              <a:endParaRPr kumimoji="0" lang="th-TH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2259844" y="3327767"/>
              <a:ext cx="2387086" cy="1397377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4871058" y="3717032"/>
              <a:ext cx="735876" cy="3187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F test</a:t>
              </a:r>
              <a:endPara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5878681" y="3907671"/>
              <a:ext cx="1141591" cy="29400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th-TH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ความพึงพอใจ</a:t>
              </a:r>
              <a:endParaRPr kumimoji="0" lang="th-TH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cxnSp>
          <p:nvCxnSpPr>
            <p:cNvPr id="2058" name="AutoShape 10"/>
            <p:cNvCxnSpPr>
              <a:cxnSpLocks noChangeShapeType="1"/>
            </p:cNvCxnSpPr>
            <p:nvPr/>
          </p:nvCxnSpPr>
          <p:spPr bwMode="auto">
            <a:xfrm>
              <a:off x="4709788" y="4054356"/>
              <a:ext cx="1163179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2339752" y="3717032"/>
              <a:ext cx="2207547" cy="2160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น้อยกว่า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0" name="Text Box 12"/>
            <p:cNvSpPr txBox="1">
              <a:spLocks noChangeArrowheads="1"/>
            </p:cNvSpPr>
            <p:nvPr/>
          </p:nvSpPr>
          <p:spPr bwMode="auto">
            <a:xfrm>
              <a:off x="2259844" y="3370957"/>
              <a:ext cx="2376264" cy="346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อายุ</a:t>
              </a:r>
              <a:endParaRPr kumimoji="0" lang="th-TH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2339752" y="3921530"/>
              <a:ext cx="2207547" cy="25630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-30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2339752" y="4178146"/>
              <a:ext cx="2207547" cy="258966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31-40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2339752" y="4437112"/>
              <a:ext cx="2207547" cy="25234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40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2259844" y="4869160"/>
              <a:ext cx="2387086" cy="1008112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2339752" y="5157192"/>
              <a:ext cx="2200531" cy="2160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น้อยกว่า 15,00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บ/ด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6" name="Text Box 18"/>
            <p:cNvSpPr txBox="1">
              <a:spLocks noChangeArrowheads="1"/>
            </p:cNvSpPr>
            <p:nvPr/>
          </p:nvSpPr>
          <p:spPr bwMode="auto">
            <a:xfrm>
              <a:off x="2265984" y="4883125"/>
              <a:ext cx="2370124" cy="346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รายได้</a:t>
              </a:r>
              <a:endParaRPr kumimoji="0" lang="th-TH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7" name="Rectangle 19"/>
            <p:cNvSpPr>
              <a:spLocks noChangeArrowheads="1"/>
            </p:cNvSpPr>
            <p:nvPr/>
          </p:nvSpPr>
          <p:spPr bwMode="auto">
            <a:xfrm>
              <a:off x="2339752" y="5373216"/>
              <a:ext cx="2207547" cy="2160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15,000-25,000 บ/ด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2339752" y="5589240"/>
              <a:ext cx="2207547" cy="21602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25,000 บ/ด</a:t>
              </a:r>
              <a:endParaRPr kumimoji="0" lang="th-TH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390304" y="600055"/>
            <a:ext cx="559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12.2.1 สถิติเพื่อเปรียบเทียบค่าเฉลี่ยระหว่างมากกว่า</a:t>
            </a:r>
            <a:r>
              <a:rPr lang="en-US" sz="2800" b="1" dirty="0" smtClean="0">
                <a:solidFill>
                  <a:schemeClr val="bg1"/>
                </a:solidFill>
              </a:rPr>
              <a:t> 2 </a:t>
            </a:r>
            <a:r>
              <a:rPr lang="th-TH" sz="2800" b="1" dirty="0" smtClean="0">
                <a:solidFill>
                  <a:schemeClr val="bg1"/>
                </a:solidFill>
              </a:rPr>
              <a:t>ตัว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21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12.2 การเปรียบเทียบค่าเฉลี่ยระหว่างตัวแปร 2 ตัวขึ้นไป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81756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200" b="1" dirty="0" smtClean="0"/>
              <a:t>การวิเคราะห์ความแปรปรวนตัวแปรพหุแบบทางเดียว </a:t>
            </a:r>
            <a:r>
              <a:rPr lang="th-TH" sz="2000" b="1" dirty="0" smtClean="0"/>
              <a:t>(1-</a:t>
            </a:r>
            <a:r>
              <a:rPr lang="en-US" sz="2000" b="1" dirty="0" smtClean="0"/>
              <a:t>Way</a:t>
            </a:r>
            <a:r>
              <a:rPr lang="th-TH" sz="2000" b="1" dirty="0" smtClean="0"/>
              <a:t> </a:t>
            </a:r>
            <a:r>
              <a:rPr lang="en-US" sz="2000" b="1" dirty="0" smtClean="0"/>
              <a:t>MANOVA: Multivariate Analysis of Variance)</a:t>
            </a:r>
            <a:endParaRPr lang="th-TH" sz="2000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899592" y="1772816"/>
            <a:ext cx="6954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โดยใช้สถิติ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F test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ใช้เปรียบเทียบค่าเฉลี่ยกรณีตัวแปรต้นเป็นตัวแปรเชิงกลุ่ม 1 ตัวแปรที่ประกอบด้วย</a:t>
            </a: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ตัวแปรย่อย 2 กลุ่มขึ้นไป และตัวแปรตามเป็นตัวแปรเชิงปริมาณจำนวน 2 ตัวแปร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476503" y="3161395"/>
            <a:ext cx="4039713" cy="1851781"/>
            <a:chOff x="2476503" y="3161395"/>
            <a:chExt cx="4039713" cy="1851781"/>
          </a:xfrm>
        </p:grpSpPr>
        <p:sp>
          <p:nvSpPr>
            <p:cNvPr id="3077" name="Text Box 5"/>
            <p:cNvSpPr txBox="1">
              <a:spLocks noChangeArrowheads="1"/>
            </p:cNvSpPr>
            <p:nvPr/>
          </p:nvSpPr>
          <p:spPr bwMode="auto">
            <a:xfrm>
              <a:off x="4476931" y="3758345"/>
              <a:ext cx="735876" cy="3187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F test</a:t>
              </a:r>
              <a:endPara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5365102" y="4135353"/>
              <a:ext cx="1141591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16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ทัศนคติ</a:t>
              </a:r>
            </a:p>
          </p:txBody>
        </p:sp>
        <p:cxnSp>
          <p:nvCxnSpPr>
            <p:cNvPr id="3079" name="AutoShape 7"/>
            <p:cNvCxnSpPr>
              <a:cxnSpLocks noChangeShapeType="1"/>
            </p:cNvCxnSpPr>
            <p:nvPr/>
          </p:nvCxnSpPr>
          <p:spPr bwMode="auto">
            <a:xfrm>
              <a:off x="4196209" y="3987418"/>
              <a:ext cx="1163179" cy="3085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2476503" y="3161395"/>
              <a:ext cx="1719706" cy="1851781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อายุของกลุ่มตัวอย่าง</a:t>
              </a: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548511" y="3668165"/>
              <a:ext cx="1584176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กว่า </a:t>
              </a:r>
              <a:r>
                <a:rPr lang="en-US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2548511" y="3997051"/>
              <a:ext cx="1584176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20-30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2548511" y="4322127"/>
              <a:ext cx="1584176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en-US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31-40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2548511" y="4647203"/>
              <a:ext cx="1584176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</a:t>
              </a:r>
              <a:r>
                <a:rPr lang="en-US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40 </a:t>
              </a:r>
              <a:r>
                <a:rPr lang="th-TH" sz="2000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ปี</a:t>
              </a: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5374625" y="3508058"/>
              <a:ext cx="1141591" cy="29396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16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ความพึงพอใจ</a:t>
              </a:r>
            </a:p>
          </p:txBody>
        </p:sp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 flipV="1">
              <a:off x="4206367" y="3662342"/>
              <a:ext cx="1163179" cy="308568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17" name="TextBox 16"/>
          <p:cNvSpPr txBox="1"/>
          <p:nvPr/>
        </p:nvSpPr>
        <p:spPr>
          <a:xfrm>
            <a:off x="3390304" y="600055"/>
            <a:ext cx="559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12.2.1 สถิติเพื่อเปรียบเทียบค่าเฉลี่ยระหว่างมากกว่า</a:t>
            </a:r>
            <a:r>
              <a:rPr lang="en-US" sz="2800" b="1" dirty="0" smtClean="0">
                <a:solidFill>
                  <a:schemeClr val="bg1"/>
                </a:solidFill>
              </a:rPr>
              <a:t> 2 </a:t>
            </a:r>
            <a:r>
              <a:rPr lang="th-TH" sz="2800" b="1" dirty="0" smtClean="0">
                <a:solidFill>
                  <a:schemeClr val="bg1"/>
                </a:solidFill>
              </a:rPr>
              <a:t>ตัว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621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12.2 การเปรียบเทียบค่าเฉลี่ยระหว่างตัวแปร 2 ตัวขึ้นไป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7515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การวิเคราะห์สถิติความแปรปรวนตัวแปรพหุแบบ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2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ทาง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2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-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Way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MANOVA)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1772816"/>
            <a:ext cx="69541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ใช้สถิติ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F test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ใช้สำหรับเปรียบเทียบค่าเฉลี่ยกรณีตัวแปรต้นเป็นตัวแปรเชิงกลุ่ม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 2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กลุ่ม </a:t>
            </a: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แต่ละกลุ่มประกอบด้วยตัวแปรย่อย 2 กลุ่มขึ้นไป และตัวแปรตามเป็นตัวแปรเชิงปริมาณ 2 ตัวแปร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555776" y="2780928"/>
            <a:ext cx="4056583" cy="3096343"/>
            <a:chOff x="2555776" y="2636912"/>
            <a:chExt cx="4056583" cy="3096343"/>
          </a:xfrm>
        </p:grpSpPr>
        <p:sp>
          <p:nvSpPr>
            <p:cNvPr id="4102" name="Rectangle 6"/>
            <p:cNvSpPr>
              <a:spLocks noChangeArrowheads="1"/>
            </p:cNvSpPr>
            <p:nvPr/>
          </p:nvSpPr>
          <p:spPr bwMode="auto">
            <a:xfrm>
              <a:off x="2555776" y="2636912"/>
              <a:ext cx="1736717" cy="309634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กลุ่มตัวอย่าง</a:t>
              </a:r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627784" y="2996953"/>
              <a:ext cx="1601855" cy="1368152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699792" y="3212976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น้อยกว่า 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05" name="Text Box 9"/>
            <p:cNvSpPr txBox="1">
              <a:spLocks noChangeArrowheads="1"/>
            </p:cNvSpPr>
            <p:nvPr/>
          </p:nvSpPr>
          <p:spPr bwMode="auto">
            <a:xfrm>
              <a:off x="2555776" y="2924944"/>
              <a:ext cx="1728191" cy="346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16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อายุ</a:t>
              </a:r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2699792" y="3501007"/>
              <a:ext cx="1487310" cy="250721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20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-30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2699792" y="3789040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31-40 ปี</a:t>
              </a:r>
              <a:endParaRPr kumimoji="0" lang="th-TH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2699792" y="4077072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40 ปี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2627784" y="4574377"/>
              <a:ext cx="1601855" cy="1086871"/>
            </a:xfrm>
            <a:prstGeom prst="rect">
              <a:avLst/>
            </a:prstGeom>
            <a:solidFill>
              <a:srgbClr val="F2F2F2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2699792" y="4797152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น้อยกว่า 15,00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0</a:t>
              </a: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 บ/ด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2555776" y="4509120"/>
              <a:ext cx="1728192" cy="346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rdia New" pitchFamily="34" charset="-34"/>
                  <a:ea typeface="Angsana New" pitchFamily="18" charset="-34"/>
                  <a:cs typeface="Cordia New" pitchFamily="34" charset="-34"/>
                </a:rPr>
                <a:t>รายได้</a:t>
              </a:r>
              <a:endParaRPr kumimoji="0" lang="th-TH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2699792" y="5085184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15,000-25,000 บ/ด</a:t>
              </a:r>
              <a:endParaRPr kumimoji="0" lang="th-TH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13" name="Rectangle 17"/>
            <p:cNvSpPr>
              <a:spLocks noChangeArrowheads="1"/>
            </p:cNvSpPr>
            <p:nvPr/>
          </p:nvSpPr>
          <p:spPr bwMode="auto">
            <a:xfrm>
              <a:off x="2699792" y="5373216"/>
              <a:ext cx="1487310" cy="25232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มากกว่า 25,000 บ/ด</a:t>
              </a:r>
              <a:endParaRPr kumimoji="0" lang="th-TH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15" name="Text Box 19"/>
            <p:cNvSpPr txBox="1">
              <a:spLocks noChangeArrowheads="1"/>
            </p:cNvSpPr>
            <p:nvPr/>
          </p:nvSpPr>
          <p:spPr bwMode="auto">
            <a:xfrm>
              <a:off x="4556249" y="4334402"/>
              <a:ext cx="735831" cy="318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F test</a:t>
              </a:r>
              <a:endPara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4116" name="Rectangle 20"/>
            <p:cNvSpPr>
              <a:spLocks noChangeArrowheads="1"/>
            </p:cNvSpPr>
            <p:nvPr/>
          </p:nvSpPr>
          <p:spPr bwMode="auto">
            <a:xfrm>
              <a:off x="5461314" y="4670886"/>
              <a:ext cx="1141522" cy="29397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16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ทัศนคติ</a:t>
              </a:r>
            </a:p>
          </p:txBody>
        </p:sp>
        <p:cxnSp>
          <p:nvCxnSpPr>
            <p:cNvPr id="4117" name="AutoShape 21"/>
            <p:cNvCxnSpPr>
              <a:cxnSpLocks noChangeShapeType="1"/>
            </p:cNvCxnSpPr>
            <p:nvPr/>
          </p:nvCxnSpPr>
          <p:spPr bwMode="auto">
            <a:xfrm>
              <a:off x="4292492" y="4522947"/>
              <a:ext cx="1163108" cy="3085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4118" name="Rectangle 22"/>
            <p:cNvSpPr>
              <a:spLocks noChangeArrowheads="1"/>
            </p:cNvSpPr>
            <p:nvPr/>
          </p:nvSpPr>
          <p:spPr bwMode="auto">
            <a:xfrm>
              <a:off x="5470837" y="4043576"/>
              <a:ext cx="1141522" cy="293972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16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ความพึงพอใจ</a:t>
              </a:r>
            </a:p>
          </p:txBody>
        </p:sp>
        <p:cxnSp>
          <p:nvCxnSpPr>
            <p:cNvPr id="4119" name="AutoShape 23"/>
            <p:cNvCxnSpPr>
              <a:cxnSpLocks noChangeShapeType="1"/>
            </p:cNvCxnSpPr>
            <p:nvPr/>
          </p:nvCxnSpPr>
          <p:spPr bwMode="auto">
            <a:xfrm flipV="1">
              <a:off x="4302650" y="4197864"/>
              <a:ext cx="1163108" cy="308576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4" name="TextBox 23"/>
          <p:cNvSpPr txBox="1"/>
          <p:nvPr/>
        </p:nvSpPr>
        <p:spPr>
          <a:xfrm>
            <a:off x="3390304" y="600055"/>
            <a:ext cx="55948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12.2.1 สถิติเพื่อเปรียบเทียบค่าเฉลี่ยระหว่างมากกว่า</a:t>
            </a:r>
            <a:r>
              <a:rPr lang="en-US" sz="2800" b="1" dirty="0" smtClean="0">
                <a:solidFill>
                  <a:schemeClr val="bg1"/>
                </a:solidFill>
              </a:rPr>
              <a:t> 2 </a:t>
            </a:r>
            <a:r>
              <a:rPr lang="th-TH" sz="2800" b="1" dirty="0" smtClean="0">
                <a:solidFill>
                  <a:schemeClr val="bg1"/>
                </a:solidFill>
              </a:rPr>
              <a:t>ตัว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7504" y="116632"/>
            <a:ext cx="6369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ขั้นตอนการวิเคราะห์ความแปรปรวนทางเดียว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(1-Way ANOVA)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836712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1. เนื่องจากเป็นการเปรียบเทียบค่าเฉลี่ยของตัวแปรที่เป็นอิสระต่อกัน (เหมือน </a:t>
            </a:r>
            <a:r>
              <a:rPr lang="en-US" sz="2400" b="1" dirty="0" smtClean="0"/>
              <a:t>Independent </a:t>
            </a:r>
            <a:r>
              <a:rPr lang="en-US" sz="2400" b="1" dirty="0"/>
              <a:t>samples t </a:t>
            </a:r>
            <a:r>
              <a:rPr lang="th-TH" sz="2400" b="1" dirty="0" smtClean="0"/>
              <a:t/>
            </a:r>
            <a:br>
              <a:rPr lang="th-TH" sz="2400" b="1" dirty="0" smtClean="0"/>
            </a:br>
            <a:r>
              <a:rPr lang="th-TH" sz="2400" b="1" dirty="0" smtClean="0"/>
              <a:t>     </a:t>
            </a:r>
            <a:r>
              <a:rPr lang="en-US" sz="2400" b="1" dirty="0" smtClean="0"/>
              <a:t>test</a:t>
            </a:r>
            <a:r>
              <a:rPr lang="en-GB" sz="2400" b="1" dirty="0" smtClean="0"/>
              <a:t>) </a:t>
            </a:r>
            <a:r>
              <a:rPr lang="th-TH" sz="2400" b="1" dirty="0" smtClean="0"/>
              <a:t>จึงจำเป็นต้องมีการทดสอบความแปรปรวนของตัวแปรว่าเท่ากันหรือไม่ เพื่อที่จะเลือกใช้สถิติ</a:t>
            </a:r>
            <a:br>
              <a:rPr lang="th-TH" sz="2400" b="1" dirty="0" smtClean="0"/>
            </a:br>
            <a:r>
              <a:rPr lang="th-TH" sz="2400" b="1" dirty="0" smtClean="0"/>
              <a:t>     ในการเปรียบเทียบค่าเฉลี่ยได้อย่างเหมาะสม การทดสอบความแปรปรวนของกลุ่มตัวอย่าง</a:t>
            </a:r>
            <a:r>
              <a:rPr lang="th-TH" sz="2400" b="1" dirty="0"/>
              <a:t>ให้ดูจา</a:t>
            </a:r>
            <a:r>
              <a:rPr lang="th-TH" sz="2400" b="1" dirty="0" smtClean="0"/>
              <a:t>กก</a:t>
            </a:r>
            <a:br>
              <a:rPr lang="th-TH" sz="2400" b="1" dirty="0" smtClean="0"/>
            </a:br>
            <a:r>
              <a:rPr lang="th-TH" sz="2400" b="1" dirty="0" smtClean="0"/>
              <a:t>     ตาราง </a:t>
            </a:r>
            <a:r>
              <a:rPr lang="en-US" sz="2400" b="1" dirty="0"/>
              <a:t>Test </a:t>
            </a:r>
            <a:r>
              <a:rPr lang="en-US" sz="2400" b="1" dirty="0" smtClean="0"/>
              <a:t>of </a:t>
            </a:r>
            <a:r>
              <a:rPr lang="en-US" sz="2400" b="1" dirty="0"/>
              <a:t>Homogeneity of Variances</a:t>
            </a:r>
            <a:r>
              <a:rPr lang="th-TH" sz="2400" b="1" dirty="0" smtClean="0"/>
              <a:t> </a:t>
            </a:r>
            <a:r>
              <a:rPr lang="en-US" sz="2400" b="1" dirty="0"/>
              <a:t>(</a:t>
            </a:r>
            <a:r>
              <a:rPr lang="en-US" sz="2400" b="1" dirty="0" err="1" smtClean="0"/>
              <a:t>Levene</a:t>
            </a:r>
            <a:r>
              <a:rPr lang="en-US" sz="2400" b="1" dirty="0"/>
              <a:t> </a:t>
            </a:r>
            <a:r>
              <a:rPr lang="en-US" sz="2400" b="1" dirty="0" smtClean="0"/>
              <a:t>Statistic) </a:t>
            </a:r>
            <a:r>
              <a:rPr lang="th-TH" sz="2400" b="1" dirty="0" smtClean="0"/>
              <a:t>หากค่า </a:t>
            </a:r>
            <a:r>
              <a:rPr lang="en-GB" sz="2400" b="1" dirty="0" smtClean="0"/>
              <a:t>Sig. </a:t>
            </a:r>
            <a:r>
              <a:rPr lang="th-TH" sz="2400" b="1" dirty="0" smtClean="0"/>
              <a:t>มากกว่า .05</a:t>
            </a:r>
            <a:br>
              <a:rPr lang="th-TH" sz="2400" b="1" dirty="0" smtClean="0"/>
            </a:br>
            <a:r>
              <a:rPr lang="th-TH" sz="2400" b="1" dirty="0" smtClean="0"/>
              <a:t>     แสดงว่าความแปรปรวนของกลุ่มตัวอย่างเท่ากัน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2. ทดสอบว่าทุกตัวแปรมีค่าเฉลี่ยเท่ากันหรือไม่ การทดสอบแบ่งเป็น 2 กรณี ดังนี้</a:t>
            </a:r>
            <a:endParaRPr lang="en-US" sz="2400" b="1" dirty="0" smtClean="0"/>
          </a:p>
          <a:p>
            <a:pPr lvl="0"/>
            <a:r>
              <a:rPr lang="th-TH" sz="2400" b="1" dirty="0" smtClean="0"/>
              <a:t>              2.1 กรณีการทดสอบความแปรปรวนของตัวแปรในข้อ 1 เท่ากัน </a:t>
            </a:r>
            <a:br>
              <a:rPr lang="th-TH" sz="2400" b="1" dirty="0" smtClean="0"/>
            </a:br>
            <a:r>
              <a:rPr lang="th-TH" sz="2400" b="1" dirty="0" smtClean="0"/>
              <a:t>                    การทดสอบว่าทุกตัวแปรมีค่าเฉลี่ยเท่ากันหรือไม่ ให้พิจารณาค่า 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จากตาราง</a:t>
            </a:r>
            <a:br>
              <a:rPr lang="th-TH" sz="2400" b="1" dirty="0" smtClean="0"/>
            </a:br>
            <a:r>
              <a:rPr lang="th-TH" sz="2400" b="1" dirty="0" smtClean="0"/>
              <a:t>                    </a:t>
            </a:r>
            <a:r>
              <a:rPr lang="en-GB" sz="2400" b="1" dirty="0" smtClean="0"/>
              <a:t>ANOVA </a:t>
            </a:r>
            <a:r>
              <a:rPr lang="th-TH" sz="2400" b="1" dirty="0" smtClean="0"/>
              <a:t>หากค่า </a:t>
            </a:r>
            <a:r>
              <a:rPr lang="en-GB" sz="2400" b="1" dirty="0" smtClean="0"/>
              <a:t>Sig. </a:t>
            </a:r>
            <a:r>
              <a:rPr lang="th-TH" sz="2400" b="1" dirty="0" smtClean="0"/>
              <a:t>น้อยกว่าหรือเท่ากับ .05 แสดงว่ามีตัวแปรอย่างน้อย 1 ตัวที่มี</a:t>
            </a:r>
            <a:br>
              <a:rPr lang="th-TH" sz="2400" b="1" dirty="0" smtClean="0"/>
            </a:br>
            <a:r>
              <a:rPr lang="th-TH" sz="2400" b="1" dirty="0" smtClean="0"/>
              <a:t>                    ค่าเฉลี่ยแตกต่างกัน (ให้ทำข้อ 3 ต่อ) </a:t>
            </a:r>
            <a:br>
              <a:rPr lang="th-TH" sz="2400" b="1" dirty="0" smtClean="0"/>
            </a:br>
            <a:r>
              <a:rPr lang="th-TH" sz="2400" b="1" dirty="0" smtClean="0"/>
              <a:t>              2.2  กรณี</a:t>
            </a:r>
            <a:r>
              <a:rPr lang="th-TH" sz="2400" b="1" dirty="0"/>
              <a:t>การทดสอบความแปรปรวนของตัวแปรในข้อ 1 </a:t>
            </a:r>
            <a:r>
              <a:rPr lang="th-TH" sz="2400" b="1" dirty="0" smtClean="0"/>
              <a:t>ไม่เท่ากัน </a:t>
            </a:r>
            <a:br>
              <a:rPr lang="th-TH" sz="2400" b="1" dirty="0" smtClean="0"/>
            </a:br>
            <a:r>
              <a:rPr lang="th-TH" sz="2400" b="1" dirty="0" smtClean="0"/>
              <a:t>                     การทดสอบว่าทุกตัวแปรมีค่าเฉลี่ยเท่ากันหรือไม่ ให้พิจารณาค่า 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จากสถิติ </a:t>
            </a:r>
            <a:r>
              <a:rPr lang="en-US" sz="2400" b="1" dirty="0" smtClean="0"/>
              <a:t>Welch</a:t>
            </a:r>
            <a:r>
              <a:rPr lang="th-TH" sz="2400" b="1" dirty="0" smtClean="0"/>
              <a:t/>
            </a:r>
            <a:br>
              <a:rPr lang="th-TH" sz="2400" b="1" dirty="0" smtClean="0"/>
            </a:br>
            <a:r>
              <a:rPr lang="th-TH" sz="2400" b="1" dirty="0"/>
              <a:t> </a:t>
            </a:r>
            <a:r>
              <a:rPr lang="th-TH" sz="2400" b="1" dirty="0" smtClean="0"/>
              <a:t>                    </a:t>
            </a:r>
            <a:r>
              <a:rPr lang="th-TH" sz="2400" b="1" dirty="0"/>
              <a:t>หากค่า </a:t>
            </a:r>
            <a:r>
              <a:rPr lang="en-GB" sz="2400" b="1" dirty="0"/>
              <a:t>Sig. </a:t>
            </a:r>
            <a:r>
              <a:rPr lang="th-TH" sz="2400" b="1" dirty="0"/>
              <a:t>น้อยกว่าหรือเท่ากับ .05 แสดงว่ามีตัวแปรอย่างน้อย 1 ตัวที่มี</a:t>
            </a:r>
            <a:br>
              <a:rPr lang="th-TH" sz="2400" b="1" dirty="0"/>
            </a:br>
            <a:r>
              <a:rPr lang="th-TH" sz="2400" b="1" dirty="0"/>
              <a:t>                    ค่าเฉลี่ยแตกต่าง</a:t>
            </a:r>
            <a:r>
              <a:rPr lang="th-TH" sz="2400" b="1" dirty="0" smtClean="0"/>
              <a:t>กัน </a:t>
            </a:r>
            <a:r>
              <a:rPr lang="th-TH" sz="2400" b="1" dirty="0"/>
              <a:t>(ให้ทำข้อ 3 ต่อ) 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7504" y="116632"/>
            <a:ext cx="6369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ขั้นตอนการวิเคราะห์ความแปรปรวนทางเดียว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(1-Way ANOVA)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7544" y="836712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3. การทดสอบค่าเฉลี่ยรายคู่ โดยดูจากตาราง </a:t>
            </a:r>
            <a:r>
              <a:rPr lang="en-GB" sz="2400" b="1" dirty="0" smtClean="0"/>
              <a:t>Multiple Comparisons</a:t>
            </a:r>
            <a:br>
              <a:rPr lang="en-GB" sz="2400" b="1" dirty="0" smtClean="0"/>
            </a:br>
            <a:r>
              <a:rPr lang="en-GB" sz="2400" b="1" dirty="0" smtClean="0"/>
              <a:t>    </a:t>
            </a:r>
            <a:r>
              <a:rPr lang="th-TH" sz="2400" b="1" dirty="0" smtClean="0"/>
              <a:t>ซึ่งจะมีสถิติให้เลือกใช้ 2 ตัว ได้แก่</a:t>
            </a:r>
            <a:br>
              <a:rPr lang="th-TH" sz="2400" b="1" dirty="0" smtClean="0"/>
            </a:br>
            <a:r>
              <a:rPr lang="th-TH" sz="2400" b="1" dirty="0" smtClean="0"/>
              <a:t>    </a:t>
            </a:r>
            <a:endParaRPr lang="en-GB" sz="2400" b="1" dirty="0" smtClean="0"/>
          </a:p>
          <a:p>
            <a:r>
              <a:rPr lang="en-GB" sz="2400" b="1" dirty="0"/>
              <a:t> </a:t>
            </a:r>
            <a:r>
              <a:rPr lang="en-GB" sz="2400" b="1" dirty="0" smtClean="0"/>
              <a:t>   1) </a:t>
            </a:r>
            <a:r>
              <a:rPr lang="th-TH" sz="2400" b="1" dirty="0" smtClean="0"/>
              <a:t>สถิติที่ใช้เปรียบเทียบค่าเฉลี่ยรายคู่กรณีที่ความแปรปรวนของกลุ่มตัวอย่างเท่ากัน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         </a:t>
            </a:r>
            <a:r>
              <a:rPr lang="th-TH" sz="2400" b="1" dirty="0" smtClean="0"/>
              <a:t>ส่วนใหญ่นิยม</a:t>
            </a:r>
            <a:r>
              <a:rPr lang="en-GB" sz="2400" b="1" dirty="0" smtClean="0"/>
              <a:t> </a:t>
            </a:r>
            <a:r>
              <a:rPr lang="th-TH" sz="2400" b="1" dirty="0" smtClean="0"/>
              <a:t>ใช้  </a:t>
            </a:r>
            <a:r>
              <a:rPr lang="en-GB" sz="2400" b="1" dirty="0" smtClean="0"/>
              <a:t>LSD </a:t>
            </a:r>
            <a:r>
              <a:rPr lang="th-TH" sz="2400" b="1" dirty="0" smtClean="0"/>
              <a:t>หรือ </a:t>
            </a:r>
            <a:r>
              <a:rPr lang="en-US" sz="2400" b="1" dirty="0" err="1" smtClean="0"/>
              <a:t>Scheffe</a:t>
            </a:r>
            <a:r>
              <a:rPr lang="th-TH" sz="2400" b="1" dirty="0" smtClean="0"/>
              <a:t> (สามารถเลือกได้ในขั้นตอนการวิเคราะห์ </a:t>
            </a:r>
            <a:r>
              <a:rPr lang="en-GB" sz="2400" b="1" dirty="0" smtClean="0"/>
              <a:t>ANOVA)</a:t>
            </a:r>
            <a:br>
              <a:rPr lang="en-GB" sz="2400" b="1" dirty="0" smtClean="0"/>
            </a:b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    2) </a:t>
            </a:r>
            <a:r>
              <a:rPr lang="th-TH" sz="2400" b="1" dirty="0"/>
              <a:t>สถิติที่ใช้เปรียบเทียบค่าเฉลี่ยรายคู่กรณีที่ความแปรปรวนของกลุ่ม</a:t>
            </a:r>
            <a:r>
              <a:rPr lang="th-TH" sz="2400" b="1" dirty="0" smtClean="0"/>
              <a:t>ตัวอย่างไม่เท่ากัน </a:t>
            </a:r>
            <a:r>
              <a:rPr lang="en-GB" sz="2400" b="1" dirty="0"/>
              <a:t/>
            </a:r>
            <a:br>
              <a:rPr lang="en-GB" sz="2400" b="1" dirty="0"/>
            </a:br>
            <a:r>
              <a:rPr lang="en-GB" sz="2400" b="1" dirty="0"/>
              <a:t>         </a:t>
            </a:r>
            <a:r>
              <a:rPr lang="th-TH" sz="2400" b="1" dirty="0"/>
              <a:t>ส่วนใหญ่นิยม</a:t>
            </a:r>
            <a:r>
              <a:rPr lang="en-GB" sz="2400" b="1" dirty="0"/>
              <a:t> </a:t>
            </a:r>
            <a:r>
              <a:rPr lang="th-TH" sz="2400" b="1" dirty="0"/>
              <a:t>ใช้ </a:t>
            </a:r>
            <a:r>
              <a:rPr lang="en-US" sz="2400" b="1" dirty="0" err="1" smtClean="0"/>
              <a:t>Dunnett’s</a:t>
            </a:r>
            <a:r>
              <a:rPr lang="en-US" sz="2400" b="1" dirty="0" smtClean="0"/>
              <a:t> T3 </a:t>
            </a:r>
            <a:r>
              <a:rPr lang="th-TH" sz="2400" b="1" dirty="0" smtClean="0"/>
              <a:t>(</a:t>
            </a:r>
            <a:r>
              <a:rPr lang="th-TH" sz="2400" b="1" dirty="0"/>
              <a:t>สามารถเลือกได้ในขั้นตอนการวิเคราะห์ </a:t>
            </a:r>
            <a:r>
              <a:rPr lang="en-GB" sz="2400" b="1" dirty="0"/>
              <a:t>ANOVA</a:t>
            </a:r>
            <a:r>
              <a:rPr lang="en-GB" sz="2400" b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565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462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One-Way ANOVA</a:t>
            </a:r>
            <a:endParaRPr lang="th-TH" sz="32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51879" y="2876743"/>
            <a:ext cx="2140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ทดสอบความแปรปรวน</a:t>
            </a:r>
          </a:p>
          <a:p>
            <a:pPr algn="ctr"/>
            <a:r>
              <a:rPr lang="th-TH" sz="2400" b="1" dirty="0" smtClean="0"/>
              <a:t>ของตัวแปร</a:t>
            </a:r>
          </a:p>
          <a:p>
            <a:pPr algn="ctr"/>
            <a:r>
              <a:rPr lang="th-TH" sz="2400" b="1" dirty="0" smtClean="0"/>
              <a:t>(</a:t>
            </a:r>
            <a:r>
              <a:rPr lang="en-US" sz="2400" b="1" dirty="0" err="1" smtClean="0"/>
              <a:t>Levene’s</a:t>
            </a:r>
            <a:r>
              <a:rPr lang="en-US" sz="2400" b="1" dirty="0" smtClean="0"/>
              <a:t> test)</a:t>
            </a:r>
            <a:endParaRPr lang="th-TH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28747" y="779220"/>
            <a:ext cx="3799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กรณีความแปรปรวนของกลุ่มตัวอย่างเท่ากัน</a:t>
            </a:r>
          </a:p>
          <a:p>
            <a:pPr algn="ctr"/>
            <a:r>
              <a:rPr lang="th-TH" sz="2400" b="1" dirty="0" smtClean="0"/>
              <a:t>(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มากกว่า .05)</a:t>
            </a:r>
          </a:p>
          <a:p>
            <a:pPr algn="ctr"/>
            <a:r>
              <a:rPr lang="th-TH" sz="2400" b="1" dirty="0" smtClean="0"/>
              <a:t>ทดสอบค่าเฉลี่ยของกลุ่มตัวอย่างจากตาราง</a:t>
            </a:r>
          </a:p>
          <a:p>
            <a:pPr algn="ctr"/>
            <a:r>
              <a:rPr lang="en-US" sz="2400" b="1" dirty="0" smtClean="0"/>
              <a:t>ANOVA</a:t>
            </a:r>
            <a:endParaRPr lang="th-TH" sz="24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117483" y="5190291"/>
            <a:ext cx="414889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กรณีความแปรปรวนของกลุ่มตัวอย่างไม่เท่ากัน</a:t>
            </a:r>
          </a:p>
          <a:p>
            <a:pPr algn="ctr"/>
            <a:r>
              <a:rPr lang="th-TH" sz="2400" b="1" dirty="0" smtClean="0"/>
              <a:t>(ค่า 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น้อยกว่า .05)</a:t>
            </a:r>
          </a:p>
          <a:p>
            <a:pPr algn="ctr"/>
            <a:r>
              <a:rPr lang="th-TH" sz="2400" b="1" dirty="0" smtClean="0"/>
              <a:t>ทดสอบค่าเฉลี่ยของกลุ่มตัวอย่างจากสถิติ </a:t>
            </a:r>
            <a:r>
              <a:rPr lang="en-US" sz="2400" b="1" dirty="0" smtClean="0"/>
              <a:t>Welch</a:t>
            </a:r>
            <a:br>
              <a:rPr lang="en-US" sz="2400" b="1" dirty="0" smtClean="0"/>
            </a:br>
            <a:r>
              <a:rPr lang="th-TH" sz="2400" b="1" dirty="0" smtClean="0"/>
              <a:t>(เลือกสถิติ </a:t>
            </a:r>
            <a:r>
              <a:rPr lang="en-US" sz="2400" b="1" dirty="0" smtClean="0"/>
              <a:t>Welch </a:t>
            </a:r>
            <a:r>
              <a:rPr lang="th-TH" sz="2400" b="1" dirty="0" smtClean="0"/>
              <a:t>ตอนกำหนดค่า)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25915" y="2996952"/>
            <a:ext cx="22829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ถ้าค่า 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มากกว่า .05</a:t>
            </a:r>
            <a:br>
              <a:rPr lang="th-TH" sz="2400" b="1" dirty="0" smtClean="0"/>
            </a:br>
            <a:r>
              <a:rPr lang="th-TH" sz="2400" b="1" dirty="0" smtClean="0"/>
              <a:t>แสดงว่าค่าเฉลี่ยของ</a:t>
            </a:r>
          </a:p>
          <a:p>
            <a:pPr algn="ctr"/>
            <a:r>
              <a:rPr lang="th-TH" sz="2400" b="1" dirty="0" smtClean="0"/>
              <a:t>กลุ่มตัวอย่างเท่ากันทุกตัว</a:t>
            </a:r>
          </a:p>
          <a:p>
            <a:pPr algn="ctr"/>
            <a:r>
              <a:rPr lang="th-TH" sz="2400" b="1" dirty="0" smtClean="0"/>
              <a:t>ให้สรุปผลได้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07358" y="1870456"/>
            <a:ext cx="710125" cy="874599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403237" y="4235014"/>
            <a:ext cx="742186" cy="933361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112441" y="2461613"/>
            <a:ext cx="0" cy="566884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131425" y="4564429"/>
            <a:ext cx="0" cy="580654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295684" y="4235014"/>
            <a:ext cx="1811716" cy="903604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216937" y="2418481"/>
            <a:ext cx="1890463" cy="578471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317610" y="1434256"/>
            <a:ext cx="264687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/>
              <a:t>ถ้าค่า </a:t>
            </a:r>
            <a:r>
              <a:rPr lang="en-US" sz="2400" b="1" dirty="0" smtClean="0"/>
              <a:t>Sig. </a:t>
            </a:r>
            <a:r>
              <a:rPr lang="th-TH" sz="2400" b="1" dirty="0" smtClean="0"/>
              <a:t>น้อยกว่า .05</a:t>
            </a:r>
            <a:br>
              <a:rPr lang="th-TH" sz="2400" b="1" dirty="0" smtClean="0"/>
            </a:br>
            <a:r>
              <a:rPr lang="th-TH" sz="2400" b="1" dirty="0" smtClean="0"/>
              <a:t>แสดงว่าตัวแปรอย่างน้อย</a:t>
            </a:r>
          </a:p>
          <a:p>
            <a:pPr algn="ctr"/>
            <a:r>
              <a:rPr lang="th-TH" sz="2400" b="1" dirty="0" smtClean="0"/>
              <a:t>1 คู่ที่มีค่าเฉลี่ยไม่เท่ากัน</a:t>
            </a:r>
          </a:p>
          <a:p>
            <a:pPr algn="ctr"/>
            <a:r>
              <a:rPr lang="th-TH" sz="2400" b="1" dirty="0" smtClean="0"/>
              <a:t>ต้องไปทดสอบรายคู่</a:t>
            </a:r>
          </a:p>
          <a:p>
            <a:pPr algn="ctr"/>
            <a:r>
              <a:rPr lang="th-TH" sz="2400" b="1" dirty="0" smtClean="0"/>
              <a:t>เพื่อดูว่าคู่ไหนที่ไม่เท่ากัน</a:t>
            </a:r>
          </a:p>
          <a:p>
            <a:pPr algn="ctr"/>
            <a:r>
              <a:rPr lang="th-TH" sz="2400" b="1" dirty="0" smtClean="0"/>
              <a:t>กรณี ความแปรปรวนเท่ากัน</a:t>
            </a:r>
          </a:p>
          <a:p>
            <a:pPr algn="ctr"/>
            <a:r>
              <a:rPr lang="th-TH" sz="2400" b="1" dirty="0" smtClean="0"/>
              <a:t>การทดสอบรายคู่นิยมใช้สถิติ 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LSD </a:t>
            </a:r>
            <a:r>
              <a:rPr lang="th-TH" sz="2400" b="1" dirty="0" smtClean="0"/>
              <a:t>หรือ </a:t>
            </a:r>
            <a:r>
              <a:rPr lang="en-GB" sz="2400" b="1" dirty="0" err="1" smtClean="0"/>
              <a:t>Scheffe</a:t>
            </a:r>
            <a:endParaRPr lang="en-GB" sz="2400" b="1" dirty="0" smtClean="0"/>
          </a:p>
          <a:p>
            <a:pPr algn="ctr"/>
            <a:r>
              <a:rPr lang="th-TH" sz="2400" b="1" dirty="0" smtClean="0"/>
              <a:t>กรณีความแปรปรวนไม่เท่ากัน</a:t>
            </a:r>
          </a:p>
          <a:p>
            <a:pPr algn="ctr"/>
            <a:r>
              <a:rPr lang="th-TH" sz="2400" b="1" dirty="0" smtClean="0"/>
              <a:t>การทดสอบรายคู่นิยมใช้สถิติ</a:t>
            </a:r>
          </a:p>
          <a:p>
            <a:pPr algn="ctr"/>
            <a:r>
              <a:rPr lang="en-GB" sz="2400" b="1" dirty="0" err="1"/>
              <a:t>Dunnett's</a:t>
            </a:r>
            <a:r>
              <a:rPr lang="en-GB" sz="2400" b="1" dirty="0"/>
              <a:t> T3</a:t>
            </a:r>
            <a:endParaRPr lang="th-TH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753730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5759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12.1 สถิติเพื่อเปรียบเทียบค่าเฉลี่ยระหว่าง 2 ตัวแปร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3783" y="600055"/>
            <a:ext cx="4591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12.1.1 บทบาทของตัวแปรในการวิจัยการตลาด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28" name="Oval 4"/>
          <p:cNvSpPr>
            <a:spLocks noChangeArrowheads="1"/>
          </p:cNvSpPr>
          <p:nvPr/>
        </p:nvSpPr>
        <p:spPr bwMode="auto">
          <a:xfrm>
            <a:off x="4030625" y="3066672"/>
            <a:ext cx="1020956" cy="58439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ทัศนคติ</a:t>
            </a:r>
            <a:endParaRPr kumimoji="0" lang="th-TH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29" name="Oval 5"/>
          <p:cNvSpPr>
            <a:spLocks noChangeArrowheads="1"/>
          </p:cNvSpPr>
          <p:nvPr/>
        </p:nvSpPr>
        <p:spPr bwMode="auto">
          <a:xfrm>
            <a:off x="4726500" y="2301872"/>
            <a:ext cx="1020956" cy="58439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ความจงรักภักดี</a:t>
            </a:r>
            <a:endParaRPr kumimoji="0" lang="th-TH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3189352" y="2301872"/>
            <a:ext cx="1020956" cy="58439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ความพยายาม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ทางการตลาด</a:t>
            </a:r>
            <a:endParaRPr kumimoji="0" lang="th-TH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974124" y="2022377"/>
            <a:ext cx="821590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การซื้อซ้ำ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5974124" y="2456865"/>
            <a:ext cx="821590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การบอกต่อ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974124" y="2906598"/>
            <a:ext cx="821590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การพูดสนับสนุน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093475" y="2022377"/>
            <a:ext cx="882543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ระบบสมาชิก</a:t>
            </a:r>
            <a:endParaRPr kumimoji="0" lang="th-TH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093475" y="2456865"/>
            <a:ext cx="882543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1200" b="1" smtClean="0"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การให้สิทธิพิเศษ</a:t>
            </a: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093475" y="2906598"/>
            <a:ext cx="882543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การติดต่อสม่ำเสมอ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3449670" y="3874667"/>
            <a:ext cx="882543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ความชอบ</a:t>
            </a: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4628087" y="3874667"/>
            <a:ext cx="882543" cy="274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1200" b="1" smtClean="0">
                <a:solidFill>
                  <a:schemeClr val="dk1"/>
                </a:solidFill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ความรู้สึกแตกต่าง</a:t>
            </a:r>
          </a:p>
        </p:txBody>
      </p:sp>
      <p:cxnSp>
        <p:nvCxnSpPr>
          <p:cNvPr id="1039" name="AutoShape 15"/>
          <p:cNvCxnSpPr>
            <a:cxnSpLocks noChangeShapeType="1"/>
          </p:cNvCxnSpPr>
          <p:nvPr/>
        </p:nvCxnSpPr>
        <p:spPr bwMode="auto">
          <a:xfrm flipH="1" flipV="1">
            <a:off x="2976018" y="2172288"/>
            <a:ext cx="213334" cy="40653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 flipH="1">
            <a:off x="2976018" y="2609317"/>
            <a:ext cx="213334" cy="406538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1" name="AutoShape 17"/>
          <p:cNvCxnSpPr>
            <a:cxnSpLocks noChangeShapeType="1"/>
          </p:cNvCxnSpPr>
          <p:nvPr/>
        </p:nvCxnSpPr>
        <p:spPr bwMode="auto">
          <a:xfrm flipH="1">
            <a:off x="2976018" y="2578826"/>
            <a:ext cx="213334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grpSp>
        <p:nvGrpSpPr>
          <p:cNvPr id="1042" name="Group 18"/>
          <p:cNvGrpSpPr>
            <a:grpSpLocks/>
          </p:cNvGrpSpPr>
          <p:nvPr/>
        </p:nvGrpSpPr>
        <p:grpSpPr bwMode="auto">
          <a:xfrm flipH="1">
            <a:off x="5747456" y="2172288"/>
            <a:ext cx="213334" cy="843567"/>
            <a:chOff x="4968" y="5580"/>
            <a:chExt cx="336" cy="1328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flipH="1" flipV="1">
              <a:off x="4968" y="5580"/>
              <a:ext cx="336" cy="6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flipH="1">
              <a:off x="4968" y="6268"/>
              <a:ext cx="336" cy="64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 flipH="1">
              <a:off x="4968" y="6220"/>
              <a:ext cx="336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cxnSp>
        <p:nvCxnSpPr>
          <p:cNvPr id="1046" name="AutoShape 22"/>
          <p:cNvCxnSpPr>
            <a:cxnSpLocks noChangeShapeType="1"/>
          </p:cNvCxnSpPr>
          <p:nvPr/>
        </p:nvCxnSpPr>
        <p:spPr bwMode="auto">
          <a:xfrm rot="5400000" flipV="1">
            <a:off x="4655340" y="3554612"/>
            <a:ext cx="213433" cy="406351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7" name="AutoShape 23"/>
          <p:cNvCxnSpPr>
            <a:cxnSpLocks noChangeShapeType="1"/>
          </p:cNvCxnSpPr>
          <p:nvPr/>
        </p:nvCxnSpPr>
        <p:spPr bwMode="auto">
          <a:xfrm rot="5400000">
            <a:off x="4218513" y="3554612"/>
            <a:ext cx="213433" cy="406351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8" name="AutoShape 24"/>
          <p:cNvCxnSpPr>
            <a:cxnSpLocks noChangeShapeType="1"/>
          </p:cNvCxnSpPr>
          <p:nvPr/>
        </p:nvCxnSpPr>
        <p:spPr bwMode="auto">
          <a:xfrm>
            <a:off x="4210308" y="2609317"/>
            <a:ext cx="516192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49" name="AutoShape 25"/>
          <p:cNvCxnSpPr>
            <a:cxnSpLocks noChangeShapeType="1"/>
          </p:cNvCxnSpPr>
          <p:nvPr/>
        </p:nvCxnSpPr>
        <p:spPr bwMode="auto">
          <a:xfrm>
            <a:off x="3844592" y="2876107"/>
            <a:ext cx="304763" cy="29474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050" name="AutoShape 26"/>
          <p:cNvCxnSpPr>
            <a:cxnSpLocks noChangeShapeType="1"/>
          </p:cNvCxnSpPr>
          <p:nvPr/>
        </p:nvCxnSpPr>
        <p:spPr bwMode="auto">
          <a:xfrm rot="16200000">
            <a:off x="4944843" y="2886339"/>
            <a:ext cx="304904" cy="294604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" name="TextBox 32"/>
          <p:cNvSpPr txBox="1"/>
          <p:nvPr/>
        </p:nvSpPr>
        <p:spPr>
          <a:xfrm>
            <a:off x="849125" y="1268760"/>
            <a:ext cx="28696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ชนิดและบทบาทของตัวแปร</a:t>
            </a:r>
            <a:endParaRPr lang="en-US" sz="2800" b="1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1403648" y="4365104"/>
            <a:ext cx="69749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 </a:t>
            </a:r>
            <a:r>
              <a:rPr lang="th-TH" b="1" dirty="0" smtClean="0"/>
              <a:t>ตัวแปรอิสระ (</a:t>
            </a:r>
            <a:r>
              <a:rPr lang="en-US" b="1" dirty="0" smtClean="0"/>
              <a:t>Independent variable</a:t>
            </a:r>
            <a:r>
              <a:rPr lang="th-TH" b="1" dirty="0" smtClean="0"/>
              <a:t>) หรือตัวแปรต้น หรือตัวแปรสาเหตุ </a:t>
            </a:r>
            <a:r>
              <a:rPr lang="en-US" b="1" dirty="0" smtClean="0"/>
              <a:t> </a:t>
            </a:r>
            <a:r>
              <a:rPr lang="th-TH" b="1" dirty="0" smtClean="0"/>
              <a:t>คือ ความพยายามทางการตลาด</a:t>
            </a:r>
          </a:p>
          <a:p>
            <a:pPr lvl="0"/>
            <a:r>
              <a:rPr lang="th-TH" b="1" dirty="0" smtClean="0"/>
              <a:t>2. ตัวแปรตาม (</a:t>
            </a:r>
            <a:r>
              <a:rPr lang="en-US" b="1" dirty="0" smtClean="0"/>
              <a:t>Dependent variable)</a:t>
            </a:r>
            <a:r>
              <a:rPr lang="th-TH" b="1" dirty="0" smtClean="0"/>
              <a:t> หรือตัวแปรผล คือ ความจงรักภักดี</a:t>
            </a:r>
          </a:p>
          <a:p>
            <a:r>
              <a:rPr lang="th-TH" b="1" dirty="0" smtClean="0"/>
              <a:t>3. ตัวแปรคั่นกลาง (</a:t>
            </a:r>
            <a:r>
              <a:rPr lang="en-US" b="1" dirty="0" smtClean="0"/>
              <a:t>Intervening variable) </a:t>
            </a:r>
            <a:r>
              <a:rPr lang="th-TH" b="1" dirty="0" smtClean="0"/>
              <a:t>หรือตัวแปรส่งผ่าน คือ ทัศนคติ</a:t>
            </a:r>
          </a:p>
          <a:p>
            <a:pPr lvl="0"/>
            <a:r>
              <a:rPr lang="th-TH" b="1" dirty="0" smtClean="0"/>
              <a:t>4. ตัวแปรแฝง (</a:t>
            </a:r>
            <a:r>
              <a:rPr lang="en-US" b="1" dirty="0" smtClean="0"/>
              <a:t>Latent variable)</a:t>
            </a:r>
            <a:r>
              <a:rPr lang="th-TH" b="1" dirty="0" smtClean="0"/>
              <a:t> คือ ความพยายามทางการตลาด ทัศนคติ และความจงรักภักดี</a:t>
            </a:r>
          </a:p>
          <a:p>
            <a:r>
              <a:rPr lang="th-TH" b="1" dirty="0" smtClean="0"/>
              <a:t>5. ตัวแปรสังเกตได้ </a:t>
            </a:r>
            <a:r>
              <a:rPr lang="en-US" b="1" dirty="0" smtClean="0"/>
              <a:t>(Observed variable)</a:t>
            </a:r>
            <a:r>
              <a:rPr lang="th-TH" b="1" dirty="0" smtClean="0"/>
              <a:t> คือ </a:t>
            </a:r>
            <a:br>
              <a:rPr lang="th-TH" b="1" dirty="0" smtClean="0"/>
            </a:br>
            <a:r>
              <a:rPr lang="th-TH" b="1" dirty="0" smtClean="0"/>
              <a:t>    ระบบสมาชิก การให้สิทธิพิเศษ และการติดต่อสม่ำเสมอ เป็นตัวแปรสังเกตได้ของความพยายามทางการตลาด </a:t>
            </a:r>
          </a:p>
          <a:p>
            <a:r>
              <a:rPr lang="th-TH" b="1" dirty="0" smtClean="0"/>
              <a:t>    ความชอบและความรู้สึกแตกต่าง เป็นตัวแปรสังเกตได้ของทัศนคติ </a:t>
            </a:r>
          </a:p>
          <a:p>
            <a:r>
              <a:rPr lang="th-TH" b="1" dirty="0" smtClean="0"/>
              <a:t>    การซื้อซ้ำ การบอกต่อ การพูดสนับสนุน เป็นตัวแปรสังเกตได้ของความจงรักภักดี</a:t>
            </a:r>
            <a:endParaRPr lang="en-US" b="1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106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ให้นักศึกษาเปิดไฟล์  </a:t>
            </a:r>
            <a:r>
              <a:rPr lang="en-US" sz="3600" b="1" dirty="0" smtClean="0"/>
              <a:t>Product AB testing.sav</a:t>
            </a:r>
            <a:endParaRPr lang="th-TH" sz="36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69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12.2.3 การประยุกต์การวิเคราะห์ความแปรปรวนทางเดียว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692696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นักวิจัยการตลาดต้องการทดสอบความพึงพอใจเฉลี่ยต่อผลิตภัณฑ์ </a:t>
            </a:r>
            <a:r>
              <a:rPr lang="en-US" sz="2400" b="1" dirty="0" smtClean="0"/>
              <a:t>A </a:t>
            </a:r>
            <a:r>
              <a:rPr lang="th-TH" sz="2400" b="1" dirty="0" smtClean="0"/>
              <a:t>ของผู้บริโภคที่มีอายุแตกต่างกัน คือ อายุน้อยกว่า 20 ปี อายุ 20-30 ปี อายุ 31-40 ปี และอายุมากกว่า 40 ปี เพื่อนำผลที่ได้มากำหนดกลุ่มเป้าหมายของผลิตภัณฑ์ </a:t>
            </a:r>
            <a:r>
              <a:rPr lang="en-US" sz="2400" b="1" dirty="0" smtClean="0"/>
              <a:t>A </a:t>
            </a:r>
            <a:r>
              <a:rPr lang="th-TH" sz="2400" b="1" dirty="0" smtClean="0"/>
              <a:t>จึงใช้การวิเคราะห์ความแปรปรวนทางเดียว คำสั่งการวิเคราะห์ในโปรแกรม </a:t>
            </a:r>
            <a:r>
              <a:rPr lang="en-US" sz="2400" b="1" dirty="0" smtClean="0"/>
              <a:t>SPSS </a:t>
            </a:r>
            <a:r>
              <a:rPr lang="th-TH" sz="2400" b="1" dirty="0" smtClean="0"/>
              <a:t>มีดังนี้</a:t>
            </a:r>
            <a:endParaRPr lang="th-TH" sz="2400" b="1" dirty="0"/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1619672" y="2433266"/>
            <a:ext cx="60486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indent="0" algn="ctr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One-Way ANOVA</a:t>
            </a:r>
            <a:endParaRPr lang="th-TH" sz="24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69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12.2.3 การประยุกต์การวิเคราะห์ความแปรปรวนทางเดียว </a:t>
            </a:r>
          </a:p>
        </p:txBody>
      </p:sp>
      <p:pic>
        <p:nvPicPr>
          <p:cNvPr id="19" name="Picture 18" descr="12-10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4311005" cy="2520280"/>
          </a:xfrm>
          <a:prstGeom prst="rect">
            <a:avLst/>
          </a:prstGeom>
        </p:spPr>
      </p:pic>
      <p:pic>
        <p:nvPicPr>
          <p:cNvPr id="6" name="Picture 5" descr="12-10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836712"/>
            <a:ext cx="4151472" cy="2713833"/>
          </a:xfrm>
          <a:prstGeom prst="rect">
            <a:avLst/>
          </a:prstGeom>
        </p:spPr>
      </p:pic>
      <p:pic>
        <p:nvPicPr>
          <p:cNvPr id="7" name="Picture 6" descr="12-10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3645024"/>
            <a:ext cx="2316000" cy="294054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355976" y="908720"/>
            <a:ext cx="864096" cy="50405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11960" y="1628800"/>
            <a:ext cx="144016" cy="216024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788024" y="2420888"/>
            <a:ext cx="158417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Oval 8"/>
          <p:cNvSpPr/>
          <p:nvPr/>
        </p:nvSpPr>
        <p:spPr>
          <a:xfrm>
            <a:off x="4716016" y="1052736"/>
            <a:ext cx="1584176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69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12.2.3 การประยุกต์การวิเคราะห์ความแปรปรวนทางเดียว </a:t>
            </a:r>
          </a:p>
        </p:txBody>
      </p:sp>
      <p:pic>
        <p:nvPicPr>
          <p:cNvPr id="8" name="Picture 7" descr="Output ANOVA-1.bmp"/>
          <p:cNvPicPr>
            <a:picLocks noChangeAspect="1"/>
          </p:cNvPicPr>
          <p:nvPr/>
        </p:nvPicPr>
        <p:blipFill>
          <a:blip r:embed="rId2" cstate="print"/>
          <a:srcRect t="9284" b="2517"/>
          <a:stretch>
            <a:fillRect/>
          </a:stretch>
        </p:blipFill>
        <p:spPr>
          <a:xfrm>
            <a:off x="1187624" y="1340768"/>
            <a:ext cx="6012160" cy="136815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372200" y="2276872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TextBox 10"/>
          <p:cNvSpPr txBox="1"/>
          <p:nvPr/>
        </p:nvSpPr>
        <p:spPr>
          <a:xfrm>
            <a:off x="191363" y="548680"/>
            <a:ext cx="7620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1. ทดสอบความแปรปรวนของตัวแปร พบว่า ค่า </a:t>
            </a:r>
            <a:r>
              <a:rPr lang="en-US" sz="2400" b="1" dirty="0" smtClean="0">
                <a:solidFill>
                  <a:srgbClr val="C00000"/>
                </a:solidFill>
              </a:rPr>
              <a:t>Sig. = .095 (</a:t>
            </a:r>
            <a:r>
              <a:rPr lang="th-TH" sz="2400" b="1" dirty="0" smtClean="0">
                <a:solidFill>
                  <a:srgbClr val="C00000"/>
                </a:solidFill>
              </a:rPr>
              <a:t>มากกว่า .05 ทำให้ยอมรับ </a:t>
            </a:r>
            <a:r>
              <a:rPr lang="en-US" sz="2400" b="1" dirty="0" smtClean="0">
                <a:solidFill>
                  <a:srgbClr val="C00000"/>
                </a:solidFill>
              </a:rPr>
              <a:t>H</a:t>
            </a:r>
            <a:r>
              <a:rPr lang="en-US" b="1" dirty="0" smtClean="0">
                <a:solidFill>
                  <a:srgbClr val="C00000"/>
                </a:solidFill>
              </a:rPr>
              <a:t>0</a:t>
            </a:r>
            <a:r>
              <a:rPr lang="en-US" sz="2400" b="1" dirty="0" smtClean="0">
                <a:solidFill>
                  <a:srgbClr val="C00000"/>
                </a:solidFill>
              </a:rPr>
              <a:t>) </a:t>
            </a:r>
            <a:endParaRPr lang="th-TH" sz="2400" b="1" dirty="0" smtClean="0">
              <a:solidFill>
                <a:srgbClr val="C00000"/>
              </a:solidFill>
            </a:endParaRPr>
          </a:p>
          <a:p>
            <a:r>
              <a:rPr lang="th-TH" sz="2400" b="1" dirty="0" smtClean="0">
                <a:solidFill>
                  <a:srgbClr val="C00000"/>
                </a:solidFill>
              </a:rPr>
              <a:t>    แสดงว่าความแปรปรวนเท่ากัน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2814027"/>
            <a:ext cx="8396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2</a:t>
            </a:r>
            <a:r>
              <a:rPr lang="th-TH" sz="2400" b="1" dirty="0" smtClean="0">
                <a:solidFill>
                  <a:srgbClr val="C00000"/>
                </a:solidFill>
              </a:rPr>
              <a:t>. ทดสอบค่าเฉลี่ยของตัวแปรทุกตัว เนื่องจากความแปรปรวนเท่ากันจึงใช้สถิติ </a:t>
            </a:r>
            <a:r>
              <a:rPr lang="en-US" sz="2400" b="1" dirty="0" smtClean="0">
                <a:solidFill>
                  <a:srgbClr val="C00000"/>
                </a:solidFill>
              </a:rPr>
              <a:t>F </a:t>
            </a:r>
            <a:r>
              <a:rPr lang="th-TH" sz="2400" b="1" dirty="0" smtClean="0">
                <a:solidFill>
                  <a:srgbClr val="C00000"/>
                </a:solidFill>
              </a:rPr>
              <a:t>พบว่าค่า </a:t>
            </a:r>
            <a:r>
              <a:rPr lang="en-US" sz="2400" b="1" dirty="0" smtClean="0">
                <a:solidFill>
                  <a:srgbClr val="C00000"/>
                </a:solidFill>
              </a:rPr>
              <a:t>Sig. = .012</a:t>
            </a:r>
            <a:br>
              <a:rPr lang="en-US" sz="2400" b="1" dirty="0" smtClean="0">
                <a:solidFill>
                  <a:srgbClr val="C00000"/>
                </a:solidFill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    </a:t>
            </a:r>
            <a:r>
              <a:rPr lang="th-TH" sz="2400" b="1" dirty="0" smtClean="0">
                <a:solidFill>
                  <a:srgbClr val="C00000"/>
                </a:solidFill>
              </a:rPr>
              <a:t>(น้อยกว่า .05 แสดงว่ามีตัวแปรใดตัวแปรหนึ่งที่มีค่าเฉลี่ยไม่เท่ากัน)</a:t>
            </a:r>
            <a:endParaRPr lang="th-TH" sz="24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Output ANOVA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3762227"/>
            <a:ext cx="6804248" cy="269110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7668344" y="4365104"/>
            <a:ext cx="576064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690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12.2.3 การประยุกต์การวิเคราะห์ความแปรปรวนทางเดียว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363" y="548680"/>
            <a:ext cx="5809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3</a:t>
            </a:r>
            <a:r>
              <a:rPr lang="th-TH" sz="2400" b="1" dirty="0" smtClean="0">
                <a:solidFill>
                  <a:srgbClr val="C00000"/>
                </a:solidFill>
              </a:rPr>
              <a:t>. การเปรียบเทียบค่าเฉลี่ยรายคู่ (ความแปรปรวนเท่ากันใช้สถิติ </a:t>
            </a:r>
            <a:r>
              <a:rPr lang="en-US" sz="2400" b="1" dirty="0" smtClean="0">
                <a:solidFill>
                  <a:srgbClr val="C00000"/>
                </a:solidFill>
              </a:rPr>
              <a:t>LSD)</a:t>
            </a:r>
            <a:endParaRPr lang="th-TH" sz="2400" b="1" dirty="0">
              <a:solidFill>
                <a:srgbClr val="C00000"/>
              </a:solidFill>
            </a:endParaRPr>
          </a:p>
        </p:txBody>
      </p:sp>
      <p:pic>
        <p:nvPicPr>
          <p:cNvPr id="10" name="Picture 9" descr="Output ANOVA-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4878" y="1055164"/>
            <a:ext cx="8794243" cy="474767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084168" y="2132856"/>
            <a:ext cx="72008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Oval 16"/>
          <p:cNvSpPr/>
          <p:nvPr/>
        </p:nvSpPr>
        <p:spPr>
          <a:xfrm>
            <a:off x="6084168" y="3068960"/>
            <a:ext cx="72008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Oval 17"/>
          <p:cNvSpPr/>
          <p:nvPr/>
        </p:nvSpPr>
        <p:spPr>
          <a:xfrm>
            <a:off x="6156176" y="4581128"/>
            <a:ext cx="72008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Oval 18"/>
          <p:cNvSpPr/>
          <p:nvPr/>
        </p:nvSpPr>
        <p:spPr>
          <a:xfrm>
            <a:off x="6084168" y="5517232"/>
            <a:ext cx="72008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Box 19"/>
          <p:cNvSpPr txBox="1"/>
          <p:nvPr/>
        </p:nvSpPr>
        <p:spPr>
          <a:xfrm>
            <a:off x="251520" y="5805264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</a:rPr>
              <a:t>ความพึงพอใจต่อผลิตภัณฑ์ </a:t>
            </a:r>
            <a:r>
              <a:rPr lang="en-US" b="1" dirty="0" smtClean="0">
                <a:solidFill>
                  <a:srgbClr val="C00000"/>
                </a:solidFill>
              </a:rPr>
              <a:t>A </a:t>
            </a:r>
            <a:r>
              <a:rPr lang="th-TH" b="1" dirty="0" smtClean="0">
                <a:solidFill>
                  <a:srgbClr val="C00000"/>
                </a:solidFill>
              </a:rPr>
              <a:t>แบ่งเป็น 2 กลุ่ม ที่แตกต่างกัน ดังนี้</a:t>
            </a:r>
            <a:endParaRPr lang="en-US" b="1" dirty="0" smtClean="0">
              <a:solidFill>
                <a:srgbClr val="C00000"/>
              </a:solidFill>
            </a:endParaRPr>
          </a:p>
          <a:p>
            <a:pPr lvl="0"/>
            <a:r>
              <a:rPr lang="th-TH" b="1" dirty="0" smtClean="0">
                <a:solidFill>
                  <a:srgbClr val="C00000"/>
                </a:solidFill>
              </a:rPr>
              <a:t>กลุ่มที่ 1 ได้แก่ ผู้บริโภคอายุน้อยกว่า 20 ปี และผู้บริโภคอายุ 20-30 ปี</a:t>
            </a:r>
            <a:endParaRPr lang="en-US" b="1" dirty="0" smtClean="0">
              <a:solidFill>
                <a:srgbClr val="C00000"/>
              </a:solidFill>
            </a:endParaRPr>
          </a:p>
          <a:p>
            <a:pPr lvl="0"/>
            <a:r>
              <a:rPr lang="th-TH" b="1" dirty="0" smtClean="0">
                <a:solidFill>
                  <a:srgbClr val="C00000"/>
                </a:solidFill>
              </a:rPr>
              <a:t>กลุ่มที่ 2 ได้แก่ ผู้บริโภคอายุ 31-40 ปี และกลุ่มผู้บริโภคอายุมากกว่า 40 ปี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9512" y="2204864"/>
            <a:ext cx="720080" cy="36004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971600" y="980728"/>
            <a:ext cx="2520280" cy="1296144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780928"/>
            <a:ext cx="13051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 smtClean="0"/>
              <a:t>การทดสอบ</a:t>
            </a:r>
          </a:p>
          <a:p>
            <a:pPr algn="ctr"/>
            <a:r>
              <a:rPr lang="th-TH" sz="2800" b="1" dirty="0" smtClean="0"/>
              <a:t>ค่าเฉลี่ย</a:t>
            </a:r>
            <a:endParaRPr lang="th-TH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260648"/>
            <a:ext cx="6915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ตัวแปรตัวเดียว  เช่น รายได้เฉลี่ยของ </a:t>
            </a:r>
            <a:r>
              <a:rPr lang="th-TH" sz="2800" b="1" dirty="0" err="1" smtClean="0">
                <a:solidFill>
                  <a:srgbClr val="C00000"/>
                </a:solidFill>
              </a:rPr>
              <a:t>น.ศ</a:t>
            </a:r>
            <a:r>
              <a:rPr lang="th-TH" sz="2800" b="1" dirty="0" smtClean="0">
                <a:solidFill>
                  <a:srgbClr val="C00000"/>
                </a:solidFill>
              </a:rPr>
              <a:t>. น้อยกว่า 5,000 บาทต่อเดือน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0894" y="703149"/>
            <a:ext cx="3102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th-TH" sz="32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ใช้สถิติ </a:t>
            </a:r>
            <a:r>
              <a:rPr lang="en-US" sz="32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One-Sample t-test</a:t>
            </a:r>
            <a:endParaRPr lang="th-TH" sz="66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3140968"/>
            <a:ext cx="1394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ตัวแปร 2 ตัว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3848" y="1395933"/>
            <a:ext cx="535435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ตัวแปรทั้งสองตัวเป็นอิสระต่อกัน</a:t>
            </a:r>
            <a:br>
              <a:rPr lang="th-TH" sz="2800" b="1" dirty="0" smtClean="0"/>
            </a:br>
            <a:r>
              <a:rPr lang="th-TH" sz="2800" b="1" dirty="0" smtClean="0"/>
              <a:t>เช่น การเปรียบเทียบความพึงพอใจของผู้หญิงกับผู้ชาย</a:t>
            </a:r>
          </a:p>
          <a:p>
            <a:r>
              <a:rPr lang="th-TH" sz="2800" b="1" dirty="0" smtClean="0"/>
              <a:t>ใช้สถิติ </a:t>
            </a:r>
            <a:r>
              <a:rPr lang="en-US" sz="2800" b="1" dirty="0" smtClean="0"/>
              <a:t>Independent t-test</a:t>
            </a:r>
            <a:endParaRPr lang="th-TH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2586" y="3645024"/>
            <a:ext cx="55419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ตัวแปรทั้งสองตัวไม่เป็นอิสระต่อกัน</a:t>
            </a:r>
            <a:br>
              <a:rPr lang="th-TH" sz="2800" b="1" dirty="0" smtClean="0"/>
            </a:br>
            <a:r>
              <a:rPr lang="th-TH" sz="2800" b="1" dirty="0" smtClean="0"/>
              <a:t>เช่น การเปรียบเทียบความพึงพอใจก่อนและหลังใช้สินค้า</a:t>
            </a:r>
          </a:p>
          <a:p>
            <a:r>
              <a:rPr lang="th-TH" sz="2800" b="1" dirty="0" smtClean="0"/>
              <a:t>ใช้สถิติ </a:t>
            </a:r>
            <a:r>
              <a:rPr lang="en-US" sz="2800" b="1" dirty="0" smtClean="0"/>
              <a:t>Paired Sample t-test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35696" y="5373216"/>
            <a:ext cx="2161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ตัวแปรมากกว่า 2 ตัว</a:t>
            </a:r>
            <a:endParaRPr lang="th-TH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5373216"/>
            <a:ext cx="442460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เช่น การเปรียบเทียบความพึงพอใจในการใช้</a:t>
            </a:r>
          </a:p>
          <a:p>
            <a:r>
              <a:rPr lang="th-TH" sz="2800" b="1" dirty="0" smtClean="0"/>
              <a:t>บริการของคนรายได้น้อย ปานกลาง และมาก</a:t>
            </a:r>
          </a:p>
          <a:p>
            <a:r>
              <a:rPr lang="th-TH" sz="2800" b="1" dirty="0" smtClean="0"/>
              <a:t>ใช้สถิติในกลุ่ม </a:t>
            </a:r>
            <a:r>
              <a:rPr lang="en-US" sz="2800" b="1" dirty="0" smtClean="0"/>
              <a:t>ANOVA</a:t>
            </a:r>
            <a:endParaRPr lang="th-TH" sz="28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043608" y="783868"/>
            <a:ext cx="792088" cy="185304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009195" y="4005064"/>
            <a:ext cx="792088" cy="1224136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405239" y="3402578"/>
            <a:ext cx="574473" cy="0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461155" y="2274550"/>
            <a:ext cx="576064" cy="877799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09046" y="3719353"/>
            <a:ext cx="794802" cy="506184"/>
          </a:xfrm>
          <a:prstGeom prst="straightConnector1">
            <a:avLst/>
          </a:prstGeom>
          <a:ln w="5715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36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106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ให้นักศึกษาเปิดไฟล์  </a:t>
            </a:r>
            <a:r>
              <a:rPr lang="en-US" sz="3600" b="1" dirty="0" smtClean="0"/>
              <a:t>TouringBehavior.sav</a:t>
            </a:r>
            <a:endParaRPr lang="th-TH" sz="36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514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12.3 </a:t>
            </a:r>
            <a:r>
              <a:rPr lang="th-TH" sz="3200" b="1" dirty="0" smtClean="0">
                <a:solidFill>
                  <a:schemeClr val="bg1"/>
                </a:solidFill>
              </a:rPr>
              <a:t>การทดสอบความสัมพันธ์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8325" y="600055"/>
            <a:ext cx="5796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12.3.1 การทดสอบความสัมพันธ์ระหว่างตัวแปรเชิงปริมาณ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1321604"/>
            <a:ext cx="4825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สถิติสหสัมพันธ์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Correlation)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772816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เป็นการทดสอบความสัมพันธ์ระหว่างตัวแปรเชิงปริมาณ เช่น นักการตลาดต้องการทราบว่า รายได้ รายจ่ายเพื่อการท่องเที่ยว และเงินเก็บของผู้บริโภค มีความสัมพันธ์กันหรือไม่ เพื่อนำข้อมูลมาวางแผนการตลาดต่อไป</a:t>
            </a:r>
            <a:endParaRPr lang="en-US" b="1" dirty="0" smtClean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907704" y="3429000"/>
            <a:ext cx="60486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Correlate &gt; </a:t>
            </a:r>
            <a:r>
              <a:rPr lang="en-US" sz="2400" b="1" dirty="0" err="1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Bivariate</a:t>
            </a:r>
            <a:endParaRPr lang="en-US" sz="2400" b="1" dirty="0" smtClean="0"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</p:txBody>
      </p:sp>
      <p:pic>
        <p:nvPicPr>
          <p:cNvPr id="12" name="Picture 11" descr="12-11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972720"/>
            <a:ext cx="3035875" cy="2669255"/>
          </a:xfrm>
          <a:prstGeom prst="rect">
            <a:avLst/>
          </a:prstGeom>
        </p:spPr>
      </p:pic>
      <p:pic>
        <p:nvPicPr>
          <p:cNvPr id="14" name="Picture 13" descr="12-11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221088"/>
            <a:ext cx="2895238" cy="2247619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4644008" y="4293096"/>
            <a:ext cx="1080120" cy="288032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35696" y="263691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อาชีพไม่มีความสัมพันธ์ (เป็นอิสระ/ไม่ขึ้นต่อกัน) กับการเลือกระบบปฏิบัติการโทรศัพท์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อาชีพมีความสัมพันธ์ (ไม่เป็นอิสระ/ขึ้นต่อกัน) กับการเลือกระบบปฏิบัติการโทรศัพท์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514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12.3 </a:t>
            </a:r>
            <a:r>
              <a:rPr lang="th-TH" sz="3200" b="1" dirty="0" smtClean="0">
                <a:solidFill>
                  <a:schemeClr val="bg1"/>
                </a:solidFill>
              </a:rPr>
              <a:t>การทดสอบความสัมพันธ์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8325" y="600055"/>
            <a:ext cx="5796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12.3.1 การทดสอบความสัมพันธ์ระหว่างตัวแปรเชิงปริมาณ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1321604"/>
            <a:ext cx="4825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สถิติสหสัมพันธ์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Correlation)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772816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เป็นการทดสอบความสัมพันธ์ระหว่างตัวแปรเชิงปริมาณ เช่น นักการตลาดต้องการทราบว่า รายได้ รายจ่ายเพื่อการท่องเที่ยว และเงินเก็บของผู้บริโภค มีความสัมพันธ์กันหรือไม่ เพื่อนำข้อมูลมาวางแผนการตลาดต่อไป</a:t>
            </a:r>
            <a:endParaRPr lang="en-US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2996952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รายได้ไม่มีความสัมพันธ์ (เป็นอิสระ/ไม่ขึ้นต่อกัน) กับรายจ่ายเพื่อการท่องเที่ยว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r>
              <a:rPr lang="th-TH" b="1" dirty="0" smtClean="0">
                <a:solidFill>
                  <a:srgbClr val="C00000"/>
                </a:solidFill>
              </a:rPr>
              <a:t>รายได้มีความสัมพันธ์ (ไม่เป็นอิสระ/ขึ้นต่อกัน) กับรายจ่ายเพื่อการท่องเที่ยว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07704" y="3861048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รายได้ไม่มีความสัมพันธ์ (เป็นอิสระ/ไม่ขึ้นต่อกัน) กับเงินเก็บ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r>
              <a:rPr lang="th-TH" b="1" dirty="0" smtClean="0">
                <a:solidFill>
                  <a:srgbClr val="C00000"/>
                </a:solidFill>
              </a:rPr>
              <a:t>รายได้มีความสัมพันธ์ (ไม่เป็นอิสระ/ขึ้นต่อกัน) กับเงินเก็บ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07704" y="486916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รายจ่ายเพื่อการท่องเที่ยวไม่มีความสัมพันธ์ (เป็นอิสระ/ไม่ขึ้นต่อกัน) กับเงินเก็บ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  <a:r>
              <a:rPr lang="th-TH" b="1" dirty="0" smtClean="0">
                <a:solidFill>
                  <a:srgbClr val="C00000"/>
                </a:solidFill>
              </a:rPr>
              <a:t> รายจ่ายเพื่อการท่องเที่ยวมีความสัมพันธ์ (ไม่เป็นอิสระ/ขึ้นต่อกัน) กับเงินเก็บ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Output Pearson Corela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8756139" cy="326164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4825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สถิติสหสัมพันธ์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Correlation)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164288" y="2204864"/>
            <a:ext cx="72008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Box 19"/>
          <p:cNvSpPr txBox="1"/>
          <p:nvPr/>
        </p:nvSpPr>
        <p:spPr>
          <a:xfrm>
            <a:off x="251520" y="62068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ค่าสหสัมพันธ์</a:t>
            </a:r>
            <a:r>
              <a:rPr lang="th-TH" sz="2400" b="1" dirty="0" err="1" smtClean="0">
                <a:solidFill>
                  <a:srgbClr val="C00000"/>
                </a:solidFill>
              </a:rPr>
              <a:t>เพียร์</a:t>
            </a:r>
            <a:r>
              <a:rPr lang="th-TH" sz="2400" b="1" dirty="0" smtClean="0">
                <a:solidFill>
                  <a:srgbClr val="C00000"/>
                </a:solidFill>
              </a:rPr>
              <a:t>สันจะมีค่าอยู่ระหว่าง -1 ถึง 1 ค่าที่ใกล้ -1 หรือใกล้ 1 แสดงว่ามีความสัมพันธ์สูง ค่าที่ใกล้ 0 แสดงว่ามีความสัมพันธ์ต่ำ 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6" y="4869160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000" b="1" dirty="0" smtClean="0"/>
              <a:t>รายได้กับค่าใช้จ่ายเพื่อการท่องเที่ยว มีค่าสหสัมพันธ์</a:t>
            </a:r>
            <a:r>
              <a:rPr lang="th-TH" sz="2000" b="1" dirty="0" err="1" smtClean="0"/>
              <a:t>เพียร์</a:t>
            </a:r>
            <a:r>
              <a:rPr lang="th-TH" sz="2000" b="1" dirty="0" smtClean="0"/>
              <a:t>สัน เท่ากับ .861 มีค่า </a:t>
            </a:r>
            <a:r>
              <a:rPr lang="en-US" sz="2000" b="1" dirty="0" smtClean="0"/>
              <a:t>Sig. (2-tailed) </a:t>
            </a:r>
            <a:r>
              <a:rPr lang="th-TH" sz="2000" b="1" dirty="0" smtClean="0"/>
              <a:t>เท่ากับ .000 น้อยกว่า .05 จึงปฏิเสธ </a:t>
            </a:r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แสดงว่ารายได้กับค่าใช้จ่ายเพื่อการท่องเที่ยวมีความสัมพันธ์กัน</a:t>
            </a:r>
            <a:endParaRPr lang="en-US" sz="2000" b="1" dirty="0" smtClean="0"/>
          </a:p>
          <a:p>
            <a:pPr lvl="0"/>
            <a:endParaRPr lang="en-US" sz="2000" b="1" dirty="0" smtClean="0"/>
          </a:p>
          <a:p>
            <a:pPr lvl="0"/>
            <a:r>
              <a:rPr lang="th-TH" sz="2000" b="1" dirty="0" smtClean="0"/>
              <a:t>ส่วนรายได้กับเงินเก็บสะสม และค่าใช้จ่ายเพื่อการท่องเที่ยวกับเงินเก็บสะสม  มีค่า </a:t>
            </a:r>
            <a:r>
              <a:rPr lang="en-US" sz="2000" b="1" dirty="0" smtClean="0"/>
              <a:t>Sig. (2-tailed)  &gt;</a:t>
            </a:r>
            <a:r>
              <a:rPr lang="th-TH" sz="2000" b="1" dirty="0" smtClean="0"/>
              <a:t> .05 จึงยอมรับ </a:t>
            </a:r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แสดงว่าไม่มีความสัมพันธ์กัน</a:t>
            </a:r>
            <a:endParaRPr lang="th-TH" sz="2000" b="1" dirty="0"/>
          </a:p>
        </p:txBody>
      </p:sp>
      <p:sp>
        <p:nvSpPr>
          <p:cNvPr id="9" name="Oval 8"/>
          <p:cNvSpPr/>
          <p:nvPr/>
        </p:nvSpPr>
        <p:spPr>
          <a:xfrm>
            <a:off x="7164288" y="1844824"/>
            <a:ext cx="72008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5759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12.1 สถิติเพื่อเปรียบเทียบค่าเฉลี่ยระหว่าง 2 ตัวแปร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3783" y="600055"/>
            <a:ext cx="4591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12.1.1 บทบาทของตัวแปรในการวิจัยการตลาด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4636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ชนิดและบทบาทของตัวแปรในโปรแกรม </a:t>
            </a:r>
            <a:r>
              <a:rPr lang="en-US" sz="2800" b="1" dirty="0" smtClean="0"/>
              <a:t>SPSS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043608" y="1916832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Input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ตัวแปรที่มีบทบาทเป็นตัวแปรต้น</a:t>
            </a:r>
            <a:endParaRPr lang="en-US" sz="2400" b="1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Target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ตัวแปรที่มีบทบาทเป็นตัวแปรตาม</a:t>
            </a:r>
            <a:endParaRPr lang="en-US" sz="2400" b="1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Both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ตัวแปรที่มีบทบาทเป็นได้ทั้งตัวแปรต้นและตัวแปรตาม</a:t>
            </a:r>
            <a:endParaRPr lang="en-US" sz="2400" b="1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None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ตัวแปรที่ไม่ได้กำหนดบทบาท</a:t>
            </a:r>
            <a:endParaRPr lang="en-US" sz="2400" b="1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Partition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ตัวแปรที่มีบทบาทแบ่งข้อมูลให้เป็นกลุ่มที่แตกต่างกัน</a:t>
            </a:r>
            <a:endParaRPr lang="en-US" sz="2400" b="1" dirty="0" smtClean="0">
              <a:latin typeface="Angsana New" pitchFamily="18" charset="-34"/>
              <a:cs typeface="Angsana New" pitchFamily="18" charset="-34"/>
            </a:endParaRPr>
          </a:p>
          <a:p>
            <a:pPr lvl="0">
              <a:buFont typeface="Courier New" pitchFamily="49" charset="0"/>
              <a:buChar char="o"/>
            </a:pP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Split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หมายถึง ตัวแปรที่สามารถใช้ได้กับโปรแกรมในการสร้างแบบจำลองของ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IBM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4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IBM SPSS Modeler</a:t>
            </a:r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) เพื่อหาอิทธิพลของตัวแปรต่าง ๆ ที่มีต่อกันทั้งทางตรงและทางอ้อม 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106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ให้นักศึกษาเปิดไฟล์ </a:t>
            </a:r>
            <a:r>
              <a:rPr lang="en-US" sz="3600" b="1" dirty="0" smtClean="0"/>
              <a:t>MobileOS.sav</a:t>
            </a:r>
            <a:endParaRPr lang="th-TH" sz="36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3514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12.3 </a:t>
            </a:r>
            <a:r>
              <a:rPr lang="th-TH" sz="3200" b="1" dirty="0" smtClean="0">
                <a:solidFill>
                  <a:schemeClr val="bg1"/>
                </a:solidFill>
              </a:rPr>
              <a:t>การทดสอบความสัมพันธ์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88325" y="600055"/>
            <a:ext cx="5796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12.3.2 การทดสอบความสัมพันธ์ระหว่างตัวแปรเชิงคุณภาพ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1321604"/>
            <a:ext cx="5133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ไคสแควร์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Chi-Square Test)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1772816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/>
              <a:t>เป็นการทดสอบความสัมพันธ์ระหว่างตัวแปรเชิงคุณภาพ เช่น นักการตลาดต้องการทราบว่าอาชีพมีความสัมพันธ์กับการเลือกระบบปฏิบัติการของโทรศัพท์หรือไม่ </a:t>
            </a:r>
            <a:endParaRPr lang="en-US" b="1" dirty="0" smtClean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619672" y="3369370"/>
            <a:ext cx="60486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Descriptive Statistics &gt; Crosstabs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35696" y="249289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0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อาชีพไม่มีความสัมพันธ์ (เป็นอิสระ/ไม่ขึ้นต่อกัน) กับการเลือกระบบปฏิบัติการโทรศัพท์</a:t>
            </a:r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</a:rPr>
              <a:t>1</a:t>
            </a:r>
            <a:r>
              <a:rPr lang="en-US" b="1" dirty="0" smtClean="0">
                <a:solidFill>
                  <a:srgbClr val="C00000"/>
                </a:solidFill>
              </a:rPr>
              <a:t>: </a:t>
            </a:r>
            <a:r>
              <a:rPr lang="th-TH" b="1" dirty="0" smtClean="0">
                <a:solidFill>
                  <a:srgbClr val="C00000"/>
                </a:solidFill>
              </a:rPr>
              <a:t>อาชีพมีความสัมพันธ์ (ไม่เป็นอิสระ/ขึ้นต่อกัน) กับการเลือกระบบปฏิบัติการโทรศัพท์</a:t>
            </a:r>
            <a:endParaRPr lang="en-US" b="1" dirty="0" smtClean="0">
              <a:solidFill>
                <a:srgbClr val="C00000"/>
              </a:solidFill>
            </a:endParaRPr>
          </a:p>
        </p:txBody>
      </p:sp>
      <p:pic>
        <p:nvPicPr>
          <p:cNvPr id="11" name="Picture 10" descr="12-1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861048"/>
            <a:ext cx="3522759" cy="2764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944" y="169476"/>
            <a:ext cx="5133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ไคสแควร์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Chi-Square Test)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5" name="Picture 4" descr="12-13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0569" y="764704"/>
            <a:ext cx="3096344" cy="2894209"/>
          </a:xfrm>
          <a:prstGeom prst="rect">
            <a:avLst/>
          </a:prstGeom>
        </p:spPr>
      </p:pic>
      <p:pic>
        <p:nvPicPr>
          <p:cNvPr id="6" name="Picture 5" descr="12-13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930" y="764704"/>
            <a:ext cx="2627374" cy="2880320"/>
          </a:xfrm>
          <a:prstGeom prst="rect">
            <a:avLst/>
          </a:prstGeom>
        </p:spPr>
      </p:pic>
      <p:pic>
        <p:nvPicPr>
          <p:cNvPr id="7" name="Picture 6" descr="12-13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12577" y="3789040"/>
            <a:ext cx="2808312" cy="2700040"/>
          </a:xfrm>
          <a:prstGeom prst="rect">
            <a:avLst/>
          </a:prstGeom>
        </p:spPr>
      </p:pic>
      <p:pic>
        <p:nvPicPr>
          <p:cNvPr id="8" name="Picture 7" descr="12-13-4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24945" y="4437112"/>
            <a:ext cx="2266667" cy="151428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utput Chi-Square -0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000414"/>
            <a:ext cx="7488832" cy="151681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944" y="169476"/>
            <a:ext cx="51331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สถิติ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เพียร์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สัน</a:t>
            </a:r>
            <a:r>
              <a:rPr lang="th-TH" sz="2800" b="1" dirty="0" err="1" smtClean="0">
                <a:latin typeface="Angsana New" pitchFamily="18" charset="-34"/>
                <a:cs typeface="Angsana New" pitchFamily="18" charset="-34"/>
              </a:rPr>
              <a:t>ไคสแควร์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 (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Pearson Chi-Square Test)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884368" y="4365104"/>
            <a:ext cx="720080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TextBox 11"/>
          <p:cNvSpPr txBox="1"/>
          <p:nvPr/>
        </p:nvSpPr>
        <p:spPr>
          <a:xfrm>
            <a:off x="395536" y="5805264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>
                <a:solidFill>
                  <a:srgbClr val="C00000"/>
                </a:solidFill>
              </a:rPr>
              <a:t>ค่า </a:t>
            </a:r>
            <a:r>
              <a:rPr lang="en-US" sz="2000" b="1" dirty="0" err="1" smtClean="0">
                <a:solidFill>
                  <a:srgbClr val="C00000"/>
                </a:solidFill>
              </a:rPr>
              <a:t>Asymp</a:t>
            </a:r>
            <a:r>
              <a:rPr lang="en-US" sz="2000" b="1" dirty="0" smtClean="0">
                <a:solidFill>
                  <a:srgbClr val="C00000"/>
                </a:solidFill>
              </a:rPr>
              <a:t>. Sig (2-sided) </a:t>
            </a:r>
            <a:r>
              <a:rPr lang="th-TH" sz="2000" b="1" dirty="0" smtClean="0">
                <a:solidFill>
                  <a:srgbClr val="C00000"/>
                </a:solidFill>
              </a:rPr>
              <a:t>เท่ากับ .04 ซึ่งน้อยกว่า </a:t>
            </a:r>
            <a:r>
              <a:rPr lang="en-US" sz="2000" b="1" dirty="0" smtClean="0">
                <a:solidFill>
                  <a:srgbClr val="C00000"/>
                </a:solidFill>
              </a:rPr>
              <a:t>.05 </a:t>
            </a:r>
            <a:r>
              <a:rPr lang="th-TH" sz="2000" b="1" dirty="0" smtClean="0">
                <a:solidFill>
                  <a:srgbClr val="C00000"/>
                </a:solidFill>
              </a:rPr>
              <a:t>จึงปฏิเสธ </a:t>
            </a:r>
            <a:r>
              <a:rPr lang="en-US" sz="2000" b="1" dirty="0" smtClean="0">
                <a:solidFill>
                  <a:srgbClr val="C00000"/>
                </a:solidFill>
              </a:rPr>
              <a:t>H</a:t>
            </a:r>
            <a:r>
              <a:rPr lang="en-US" sz="1600" b="1" dirty="0" smtClean="0">
                <a:solidFill>
                  <a:srgbClr val="C00000"/>
                </a:solidFill>
              </a:rPr>
              <a:t>0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th-TH" sz="2000" b="1" dirty="0" smtClean="0">
                <a:solidFill>
                  <a:srgbClr val="C00000"/>
                </a:solidFill>
              </a:rPr>
              <a:t> และยอมรับ </a:t>
            </a:r>
            <a:r>
              <a:rPr lang="en-US" sz="2000" b="1" dirty="0" smtClean="0">
                <a:solidFill>
                  <a:srgbClr val="C00000"/>
                </a:solidFill>
              </a:rPr>
              <a:t>H</a:t>
            </a:r>
            <a:r>
              <a:rPr lang="th-TH" sz="1600" b="1" dirty="0" smtClean="0">
                <a:solidFill>
                  <a:srgbClr val="C00000"/>
                </a:solidFill>
              </a:rPr>
              <a:t>1</a:t>
            </a:r>
            <a:r>
              <a:rPr lang="th-TH" sz="2000" b="1" dirty="0" smtClean="0">
                <a:solidFill>
                  <a:srgbClr val="C00000"/>
                </a:solidFill>
              </a:rPr>
              <a:t> สรุปว่าตัวแปรมีความสัมพันธ์กัน หรืออาชีพมีความสัมพันธ์กับการเลือกระบบปฏิบัติการของโทรศัพท์เคลื่อนที่</a:t>
            </a:r>
            <a:endParaRPr lang="en-US" sz="2000" b="1" dirty="0" smtClean="0">
              <a:solidFill>
                <a:srgbClr val="C00000"/>
              </a:solidFill>
            </a:endParaRPr>
          </a:p>
        </p:txBody>
      </p:sp>
      <p:pic>
        <p:nvPicPr>
          <p:cNvPr id="13" name="Picture 12" descr="Output Chi-Square -0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650786"/>
            <a:ext cx="7416824" cy="3242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12 การเปรียบเทียบค่าเฉลี่ยและการทดสอบความสัมพันธ์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5759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12.1 สถิติเพื่อเปรียบเทียบค่าเฉลี่ยระหว่าง 2 ตัวแปร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7440" y="600055"/>
            <a:ext cx="4347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12.1.2 สถิติเปรียบค่าเฉลี่ยระหว่าง 2 ตัวแปร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2938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Independent samples t test</a:t>
            </a:r>
            <a:r>
              <a:rPr lang="th-TH" sz="2800" b="1" dirty="0" smtClean="0"/>
              <a:t>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851920" y="3140968"/>
            <a:ext cx="2592288" cy="72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การเปรียบเทียบค่าเฉลี่ย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Independent samples t test</a:t>
            </a:r>
            <a:endParaRPr kumimoji="0" lang="th-TH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236803" y="3163828"/>
            <a:ext cx="1719573" cy="673659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th-TH" sz="20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ความพึงพอใจ</a:t>
            </a:r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511205" y="2636912"/>
            <a:ext cx="2324949" cy="1656184"/>
            <a:chOff x="2923" y="2007"/>
            <a:chExt cx="2130" cy="1518"/>
          </a:xfrm>
        </p:grpSpPr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2923" y="2007"/>
              <a:ext cx="2130" cy="1518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เพศ</a:t>
              </a:r>
              <a:endParaRPr kumimoji="0" lang="th-TH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>
              <a:off x="3089" y="2493"/>
              <a:ext cx="1798" cy="4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ชาย</a:t>
              </a: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3089" y="3011"/>
              <a:ext cx="1798" cy="46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หญิง</a:t>
              </a:r>
            </a:p>
          </p:txBody>
        </p:sp>
      </p:grpSp>
      <p:cxnSp>
        <p:nvCxnSpPr>
          <p:cNvPr id="2059" name="AutoShape 11"/>
          <p:cNvCxnSpPr>
            <a:cxnSpLocks noChangeShapeType="1"/>
            <a:endCxn id="2054" idx="1"/>
          </p:cNvCxnSpPr>
          <p:nvPr/>
        </p:nvCxnSpPr>
        <p:spPr bwMode="auto">
          <a:xfrm flipV="1">
            <a:off x="3836154" y="3500658"/>
            <a:ext cx="2400649" cy="349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9" name="TextBox 18"/>
          <p:cNvSpPr txBox="1"/>
          <p:nvPr/>
        </p:nvSpPr>
        <p:spPr>
          <a:xfrm>
            <a:off x="899592" y="1772816"/>
            <a:ext cx="77941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ทดสอบค่าเฉลี่ยของตัวแปร 2 ตัว ที่เป็นอิสระต่อกัน โดยตัวแปรต้นเป็นตัวแปรเชิงกลุ่มที่ประกอบด้วย 2 กลุ่มย่อย </a:t>
            </a:r>
            <a:endParaRPr lang="en-US" sz="20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และตัวแปรตามเป็นตัวแปรเชิงปริมาณ 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07" y="158156"/>
            <a:ext cx="5759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12.1 สถิติเพื่อเปรียบเทียบค่าเฉลี่ยระหว่าง 2 ตัวแปร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37440" y="600055"/>
            <a:ext cx="4347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12.1.2 สถิติเปรียบค่าเฉลี่ยระหว่าง 2 ตัวแปร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49125" y="1268760"/>
            <a:ext cx="2332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Paired samples t test</a:t>
            </a:r>
            <a:r>
              <a:rPr lang="th-TH" sz="2800" b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592" y="1772816"/>
            <a:ext cx="68868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ทดสอบค่าเฉลี่ยของตัวแปร 2 ตัว ที่ไม่เป็นอิสระต่อกัน หรือเป็นตัวแปรแบบจับคู่ โดยตัวแปรต้นเป็น</a:t>
            </a:r>
            <a:endParaRPr lang="en-US" sz="20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ตัวแปรเชิงกลุ่มที่ประกอบด้วย 2 กลุ่มย่อย และตัวแปรตามเป็นตัวแปรเชิงปริมาณ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217337" y="2617524"/>
            <a:ext cx="4645942" cy="165147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963058" y="3461681"/>
            <a:ext cx="1139894" cy="49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การเปรียบเทียบค่าเฉลี่ย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Paired samples t test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961788" y="2761710"/>
            <a:ext cx="1141799" cy="40461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ผู้บริโภคคนเดียวกัน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2542477" y="3345443"/>
            <a:ext cx="1452333" cy="7260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ความพึงพอใจ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ต่อผลิตภัณฑ์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5074375" y="3346078"/>
            <a:ext cx="1452333" cy="7260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ความพึงพอใจ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ต่อผลิตภัณฑ์ </a:t>
            </a: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B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3081" name="AutoShape 9"/>
          <p:cNvCxnSpPr>
            <a:cxnSpLocks noChangeShapeType="1"/>
          </p:cNvCxnSpPr>
          <p:nvPr/>
        </p:nvCxnSpPr>
        <p:spPr bwMode="auto">
          <a:xfrm>
            <a:off x="3999255" y="3715119"/>
            <a:ext cx="1068135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3355326" y="2961158"/>
            <a:ext cx="592491" cy="384285"/>
            <a:chOff x="2944" y="7017"/>
            <a:chExt cx="933" cy="605"/>
          </a:xfrm>
        </p:grpSpPr>
        <p:cxnSp>
          <p:nvCxnSpPr>
            <p:cNvPr id="3083" name="AutoShape 11"/>
            <p:cNvCxnSpPr>
              <a:cxnSpLocks noChangeShapeType="1"/>
            </p:cNvCxnSpPr>
            <p:nvPr/>
          </p:nvCxnSpPr>
          <p:spPr bwMode="auto">
            <a:xfrm flipH="1">
              <a:off x="2944" y="7021"/>
              <a:ext cx="93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84" name="AutoShape 12"/>
            <p:cNvCxnSpPr>
              <a:cxnSpLocks noChangeShapeType="1"/>
            </p:cNvCxnSpPr>
            <p:nvPr/>
          </p:nvCxnSpPr>
          <p:spPr bwMode="auto">
            <a:xfrm>
              <a:off x="2952" y="7017"/>
              <a:ext cx="0" cy="60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085" name="Group 13"/>
          <p:cNvGrpSpPr>
            <a:grpSpLocks/>
          </p:cNvGrpSpPr>
          <p:nvPr/>
        </p:nvGrpSpPr>
        <p:grpSpPr bwMode="auto">
          <a:xfrm flipH="1">
            <a:off x="5090886" y="2961158"/>
            <a:ext cx="592491" cy="384285"/>
            <a:chOff x="2944" y="7017"/>
            <a:chExt cx="933" cy="605"/>
          </a:xfrm>
        </p:grpSpPr>
        <p:cxnSp>
          <p:nvCxnSpPr>
            <p:cNvPr id="3086" name="AutoShape 14"/>
            <p:cNvCxnSpPr>
              <a:cxnSpLocks noChangeShapeType="1"/>
            </p:cNvCxnSpPr>
            <p:nvPr/>
          </p:nvCxnSpPr>
          <p:spPr bwMode="auto">
            <a:xfrm flipH="1">
              <a:off x="2944" y="7021"/>
              <a:ext cx="93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87" name="AutoShape 15"/>
            <p:cNvCxnSpPr>
              <a:cxnSpLocks noChangeShapeType="1"/>
            </p:cNvCxnSpPr>
            <p:nvPr/>
          </p:nvCxnSpPr>
          <p:spPr bwMode="auto">
            <a:xfrm>
              <a:off x="2952" y="7017"/>
              <a:ext cx="0" cy="60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2217337" y="4647566"/>
            <a:ext cx="4645942" cy="1651474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980839" y="4780319"/>
            <a:ext cx="1141799" cy="404611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ผู้บริโภคคนเดียวกัน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2557718" y="5358335"/>
            <a:ext cx="1452333" cy="7260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ทัศนคติต่อตราสินค้า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ก่อนทดลองใช้ผลิตภัณฑ์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5092792" y="5358970"/>
            <a:ext cx="1452333" cy="7260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ทัศนคติต่อตราสินค้า</a:t>
            </a: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rdia New" pitchFamily="34" charset="-34"/>
              <a:ea typeface="Angsana New" pitchFamily="18" charset="-34"/>
              <a:cs typeface="Cordia New" pitchFamily="34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หลังทดลองใช้ผลิตภัณฑ์</a:t>
            </a:r>
            <a:endParaRPr kumimoji="0" 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3094" name="AutoShape 22"/>
          <p:cNvCxnSpPr>
            <a:cxnSpLocks noChangeShapeType="1"/>
          </p:cNvCxnSpPr>
          <p:nvPr/>
        </p:nvCxnSpPr>
        <p:spPr bwMode="auto">
          <a:xfrm>
            <a:off x="4017671" y="5716578"/>
            <a:ext cx="1068135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grpSp>
        <p:nvGrpSpPr>
          <p:cNvPr id="3095" name="Group 23"/>
          <p:cNvGrpSpPr>
            <a:grpSpLocks/>
          </p:cNvGrpSpPr>
          <p:nvPr/>
        </p:nvGrpSpPr>
        <p:grpSpPr bwMode="auto">
          <a:xfrm>
            <a:off x="3385174" y="4974677"/>
            <a:ext cx="592491" cy="384285"/>
            <a:chOff x="2944" y="7017"/>
            <a:chExt cx="933" cy="605"/>
          </a:xfrm>
        </p:grpSpPr>
        <p:cxnSp>
          <p:nvCxnSpPr>
            <p:cNvPr id="3096" name="AutoShape 24"/>
            <p:cNvCxnSpPr>
              <a:cxnSpLocks noChangeShapeType="1"/>
            </p:cNvCxnSpPr>
            <p:nvPr/>
          </p:nvCxnSpPr>
          <p:spPr bwMode="auto">
            <a:xfrm flipH="1">
              <a:off x="2944" y="7021"/>
              <a:ext cx="93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97" name="AutoShape 25"/>
            <p:cNvCxnSpPr>
              <a:cxnSpLocks noChangeShapeType="1"/>
            </p:cNvCxnSpPr>
            <p:nvPr/>
          </p:nvCxnSpPr>
          <p:spPr bwMode="auto">
            <a:xfrm>
              <a:off x="2952" y="7017"/>
              <a:ext cx="0" cy="60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098" name="Group 26"/>
          <p:cNvGrpSpPr>
            <a:grpSpLocks/>
          </p:cNvGrpSpPr>
          <p:nvPr/>
        </p:nvGrpSpPr>
        <p:grpSpPr bwMode="auto">
          <a:xfrm flipH="1">
            <a:off x="5122004" y="4974045"/>
            <a:ext cx="592491" cy="384285"/>
            <a:chOff x="2944" y="7017"/>
            <a:chExt cx="933" cy="605"/>
          </a:xfrm>
        </p:grpSpPr>
        <p:cxnSp>
          <p:nvCxnSpPr>
            <p:cNvPr id="3099" name="AutoShape 27"/>
            <p:cNvCxnSpPr>
              <a:cxnSpLocks noChangeShapeType="1"/>
            </p:cNvCxnSpPr>
            <p:nvPr/>
          </p:nvCxnSpPr>
          <p:spPr bwMode="auto">
            <a:xfrm flipH="1">
              <a:off x="2944" y="7021"/>
              <a:ext cx="933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100" name="AutoShape 28"/>
            <p:cNvCxnSpPr>
              <a:cxnSpLocks noChangeShapeType="1"/>
            </p:cNvCxnSpPr>
            <p:nvPr/>
          </p:nvCxnSpPr>
          <p:spPr bwMode="auto">
            <a:xfrm>
              <a:off x="2952" y="7017"/>
              <a:ext cx="0" cy="605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44" name="Text Box 5"/>
          <p:cNvSpPr txBox="1">
            <a:spLocks noChangeArrowheads="1"/>
          </p:cNvSpPr>
          <p:nvPr/>
        </p:nvSpPr>
        <p:spPr bwMode="auto">
          <a:xfrm>
            <a:off x="3995936" y="5455743"/>
            <a:ext cx="1139894" cy="49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การเปรียบเทียบค่าเฉลี่ย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Paired samples t test</a:t>
            </a: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1066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ให้นักศึกษาเปิดไฟล์  </a:t>
            </a:r>
            <a:r>
              <a:rPr lang="en-US" sz="3600" b="1" dirty="0" smtClean="0"/>
              <a:t>Product AB testing.sav</a:t>
            </a:r>
            <a:endParaRPr lang="th-TH" sz="36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865" y="116632"/>
            <a:ext cx="5290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12.1.3 </a:t>
            </a:r>
            <a:r>
              <a:rPr lang="th-TH" sz="2800" b="1" dirty="0"/>
              <a:t>การประยุกต์สถิติ </a:t>
            </a:r>
            <a:r>
              <a:rPr lang="en-US" sz="2800" b="1" dirty="0"/>
              <a:t>Independent samples t test </a:t>
            </a:r>
            <a:endParaRPr lang="en-US" sz="2800" b="1" dirty="0" smtClean="0"/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11560" y="692696"/>
            <a:ext cx="7693347" cy="4176464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thaiDist" fontAlgn="base">
              <a:spcBef>
                <a:spcPct val="0"/>
              </a:spcBef>
              <a:spcAft>
                <a:spcPts val="1000"/>
              </a:spcAft>
              <a:buFont typeface="Angsana New" pitchFamily="18" charset="-34"/>
              <a:buChar char="1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เพศ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ชาย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หญิง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thai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ngsana New" pitchFamily="18" charset="-34"/>
              <a:buChar char="2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อายุ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น้อยกว่า 20 ปี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20-30 ปี 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31-40 ปี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มากกว่า 40 ปี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thai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ngsana New" pitchFamily="18" charset="-34"/>
              <a:buChar char="3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จากการทดลองใช้ผลิตภัณฑ์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แล้ว ท่านรู้สึกอย่างไรกับผลิตภัณฑ์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</a:t>
            </a:r>
          </a:p>
          <a:p>
            <a:pPr algn="thaiDist"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ไม่ชอบอย่างมาก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เฉย ๆ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ชอบมาก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algn="thaiDist" fontAlgn="base">
              <a:spcBef>
                <a:spcPct val="0"/>
              </a:spcBef>
              <a:spcAft>
                <a:spcPts val="1000"/>
              </a:spcAft>
              <a:buFont typeface="Angsana New" pitchFamily="18" charset="-34"/>
              <a:buChar char="4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จากการทดลองใช้ผลิตภัณฑ์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B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แล้ว ท่านรู้สึกอย่างไรกับผลิตภัณฑ์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B</a:t>
            </a:r>
          </a:p>
          <a:p>
            <a:pPr algn="thaiDist" fontAlgn="base">
              <a:spcBef>
                <a:spcPct val="0"/>
              </a:spcBef>
              <a:spcAft>
                <a:spcPts val="100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ไม่ชอบอย่างมาก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เฉย ๆ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ชอบมาก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algn="thaiDist" fontAlgn="base">
              <a:spcBef>
                <a:spcPct val="0"/>
              </a:spcBef>
              <a:spcAft>
                <a:spcPts val="1000"/>
              </a:spcAft>
              <a:buFont typeface="Angsana New" pitchFamily="18" charset="-34"/>
              <a:buChar char="5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ก่อนทดลองใช้ผลิตภัณฑ์ท่านมีความรู้สึกต่อตราสินค้าอย่างไร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algn="thaiDist" fontAlgn="base">
              <a:spcBef>
                <a:spcPct val="0"/>
              </a:spcBef>
              <a:spcAft>
                <a:spcPts val="1000"/>
              </a:spcAft>
            </a:pP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ไม่ชอบอย่างมาก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เฉย ๆ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ชอบมาก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algn="thaiDist" fontAlgn="base">
              <a:spcBef>
                <a:spcPct val="0"/>
              </a:spcBef>
              <a:spcAft>
                <a:spcPts val="1000"/>
              </a:spcAft>
              <a:buFont typeface="Angsana New" pitchFamily="18" charset="-34"/>
              <a:buChar char="6"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.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หลังทดลองใช้ผลิตภัณฑ์ท่านมีความรู้สึกต่อตราสินค้าอย่างไร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algn="thaiDist" fontAlgn="base">
              <a:spcBef>
                <a:spcPct val="0"/>
              </a:spcBef>
              <a:spcAft>
                <a:spcPts val="1000"/>
              </a:spcAft>
            </a:pPr>
            <a:r>
              <a:rPr kumimoji="0" lang="th-TH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ไม่ชอบอย่างมาก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ไม่ชอบ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เฉย ๆ 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      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  <a:sym typeface="Wingdings" pitchFamily="2" charset="2"/>
              </a:rPr>
              <a:t>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ชอบมาก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457200" marR="0" lvl="1" indent="0" algn="thai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ngsana New" pitchFamily="18" charset="-34"/>
              <a:buChar char="7"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941168"/>
            <a:ext cx="66967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ความพึงพอใจต่อผลิตภัณฑ์ </a:t>
            </a:r>
            <a:r>
              <a:rPr lang="en-US" sz="2000" b="1" dirty="0" smtClean="0"/>
              <a:t>A </a:t>
            </a:r>
            <a:r>
              <a:rPr lang="th-TH" sz="2000" b="1" dirty="0" smtClean="0"/>
              <a:t>ของเพศชาย </a:t>
            </a:r>
            <a:r>
              <a:rPr lang="en-US" sz="2000" b="1" dirty="0" smtClean="0"/>
              <a:t> =</a:t>
            </a:r>
            <a:r>
              <a:rPr lang="th-TH" sz="2000" b="1" dirty="0" smtClean="0"/>
              <a:t>  ความพึงพอใจต่อผลิตภัณฑ์ </a:t>
            </a:r>
            <a:r>
              <a:rPr lang="en-US" sz="2000" b="1" dirty="0" smtClean="0"/>
              <a:t>A </a:t>
            </a:r>
            <a:r>
              <a:rPr lang="th-TH" sz="2000" b="1" dirty="0" smtClean="0"/>
              <a:t>ของเพศหญิง</a:t>
            </a:r>
            <a:endParaRPr lang="en-US" sz="2000" b="1" dirty="0" smtClean="0"/>
          </a:p>
          <a:p>
            <a:r>
              <a:rPr lang="en-US" sz="2000" b="1" dirty="0" smtClean="0"/>
              <a:t>H</a:t>
            </a:r>
            <a:r>
              <a:rPr lang="en-US" sz="1600" b="1" dirty="0" smtClean="0"/>
              <a:t>1</a:t>
            </a:r>
            <a:r>
              <a:rPr lang="en-US" sz="2000" b="1" dirty="0" smtClean="0"/>
              <a:t> </a:t>
            </a:r>
            <a:r>
              <a:rPr lang="th-TH" sz="2000" b="1" dirty="0" smtClean="0"/>
              <a:t>ความพึงพอใจต่อผลิตภัณฑ์ </a:t>
            </a:r>
            <a:r>
              <a:rPr lang="en-US" sz="2000" b="1" dirty="0" smtClean="0"/>
              <a:t>A </a:t>
            </a:r>
            <a:r>
              <a:rPr lang="th-TH" sz="2000" b="1" dirty="0" smtClean="0"/>
              <a:t>ของเพศชาย  </a:t>
            </a:r>
            <a:r>
              <a:rPr lang="en-US" sz="2000" b="1" dirty="0" smtClean="0"/>
              <a:t>#</a:t>
            </a:r>
            <a:r>
              <a:rPr lang="th-TH" sz="2000" b="1" dirty="0" smtClean="0"/>
              <a:t>  ความพึงพอใจต่อผลิตภัณฑ์ </a:t>
            </a:r>
            <a:r>
              <a:rPr lang="en-US" sz="2000" b="1" dirty="0" smtClean="0"/>
              <a:t>A </a:t>
            </a:r>
            <a:r>
              <a:rPr lang="th-TH" sz="2000" b="1" dirty="0" smtClean="0"/>
              <a:t>ของเพศหญิง</a:t>
            </a:r>
            <a:endParaRPr lang="en-US" sz="2000" b="1" dirty="0" smtClean="0"/>
          </a:p>
          <a:p>
            <a:r>
              <a:rPr lang="en-US" sz="2000" b="1" dirty="0" smtClean="0"/>
              <a:t> </a:t>
            </a:r>
          </a:p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ความพึงพอใจต่อผลิตภัณฑ์ </a:t>
            </a:r>
            <a:r>
              <a:rPr lang="en-US" sz="2000" b="1" dirty="0" smtClean="0"/>
              <a:t>B </a:t>
            </a:r>
            <a:r>
              <a:rPr lang="th-TH" sz="2000" b="1" dirty="0" smtClean="0"/>
              <a:t>ของเพศชาย  </a:t>
            </a:r>
            <a:r>
              <a:rPr lang="en-US" sz="2000" b="1" dirty="0" smtClean="0"/>
              <a:t>=</a:t>
            </a:r>
            <a:r>
              <a:rPr lang="th-TH" sz="2000" b="1" dirty="0" smtClean="0"/>
              <a:t>  ความพึงพอใจต่อผลิตภัณฑ์ </a:t>
            </a:r>
            <a:r>
              <a:rPr lang="en-US" sz="2000" b="1" dirty="0" smtClean="0"/>
              <a:t>B </a:t>
            </a:r>
            <a:r>
              <a:rPr lang="th-TH" sz="2000" b="1" dirty="0" smtClean="0"/>
              <a:t>ของเพศหญิง</a:t>
            </a:r>
            <a:endParaRPr lang="en-US" sz="2000" b="1" dirty="0" smtClean="0"/>
          </a:p>
          <a:p>
            <a:r>
              <a:rPr lang="en-US" sz="2000" b="1" dirty="0" smtClean="0"/>
              <a:t>H</a:t>
            </a:r>
            <a:r>
              <a:rPr lang="en-US" sz="1600" b="1" dirty="0" smtClean="0"/>
              <a:t>1</a:t>
            </a:r>
            <a:r>
              <a:rPr lang="en-US" sz="2000" b="1" dirty="0" smtClean="0"/>
              <a:t> </a:t>
            </a:r>
            <a:r>
              <a:rPr lang="th-TH" sz="2000" b="1" dirty="0" smtClean="0"/>
              <a:t>ความพึงพอใจต่อผลิตภัณฑ์ </a:t>
            </a:r>
            <a:r>
              <a:rPr lang="en-US" sz="2000" b="1" dirty="0" smtClean="0"/>
              <a:t>B </a:t>
            </a:r>
            <a:r>
              <a:rPr lang="th-TH" sz="2000" b="1" dirty="0" smtClean="0"/>
              <a:t>ของเพศชาย  </a:t>
            </a:r>
            <a:r>
              <a:rPr lang="en-US" sz="2000" b="1" dirty="0" smtClean="0"/>
              <a:t>#</a:t>
            </a:r>
            <a:r>
              <a:rPr lang="th-TH" sz="2000" b="1" dirty="0" smtClean="0"/>
              <a:t>  ความพึงพอใจต่อผลิตภัณฑ์ </a:t>
            </a:r>
            <a:r>
              <a:rPr lang="en-US" sz="2000" b="1" dirty="0" smtClean="0"/>
              <a:t>B </a:t>
            </a:r>
            <a:r>
              <a:rPr lang="th-TH" sz="2000" b="1" dirty="0" smtClean="0"/>
              <a:t>ของเพศหญิง</a:t>
            </a:r>
            <a:endParaRPr lang="en-US" sz="20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403648" y="692696"/>
            <a:ext cx="604867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Independent-Samples T Test</a:t>
            </a:r>
            <a:endParaRPr kumimoji="0" lang="th-TH" sz="5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5" descr="12-4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618" y="1412776"/>
            <a:ext cx="3799243" cy="235842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164794" y="2780928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2308810" y="1700808"/>
            <a:ext cx="864096" cy="57606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9" name="Picture 8" descr="12-4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1058" y="4293096"/>
            <a:ext cx="2323810" cy="187619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3028890" y="3284984"/>
            <a:ext cx="1440160" cy="1224136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09010" y="1844824"/>
            <a:ext cx="1584176" cy="43204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12-4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7202" y="1628800"/>
            <a:ext cx="2695238" cy="1838095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7637402" y="1916832"/>
            <a:ext cx="864096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868144" y="3861048"/>
            <a:ext cx="1728192" cy="108012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868144" y="4509120"/>
            <a:ext cx="1872208" cy="72008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658864" y="3645024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เพศชาย</a:t>
            </a:r>
            <a:endParaRPr lang="th-TH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789929" y="4293096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เพศหญิง</a:t>
            </a:r>
            <a:endParaRPr lang="th-T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5865" y="116632"/>
            <a:ext cx="5290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12.1.3 </a:t>
            </a:r>
            <a:r>
              <a:rPr lang="th-TH" sz="2800" b="1" dirty="0"/>
              <a:t>การประยุกต์สถิติ </a:t>
            </a:r>
            <a:r>
              <a:rPr lang="en-US" sz="2800" b="1" dirty="0"/>
              <a:t>Independent samples t test </a:t>
            </a:r>
            <a:endParaRPr lang="en-US" sz="28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9777" y="3789040"/>
            <a:ext cx="761298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th-TH" sz="2400" b="1" dirty="0" smtClean="0"/>
              <a:t>ทดสอบความแปรปรวนของกลุ่มตัวอย่างว่าเท่ากันหรือไม่ โดยดูจากสถิติ </a:t>
            </a:r>
            <a:r>
              <a:rPr lang="en-US" sz="2400" b="1" dirty="0" err="1" smtClean="0"/>
              <a:t>Levene’s</a:t>
            </a:r>
            <a:r>
              <a:rPr lang="en-US" sz="2400" b="1" dirty="0" smtClean="0"/>
              <a:t> test</a:t>
            </a:r>
          </a:p>
          <a:p>
            <a:pPr marL="342900" indent="-342900"/>
            <a:r>
              <a:rPr lang="en-US" sz="2400" b="1" dirty="0" smtClean="0"/>
              <a:t>2. </a:t>
            </a:r>
            <a:r>
              <a:rPr lang="th-TH" sz="2400" b="1" dirty="0" smtClean="0"/>
              <a:t>กรณีที่ความแปรปรวนเท่ากัน (ค่า </a:t>
            </a:r>
            <a:r>
              <a:rPr lang="en-GB" sz="2400" b="1" dirty="0" smtClean="0"/>
              <a:t>Sig. </a:t>
            </a:r>
            <a:r>
              <a:rPr lang="th-TH" sz="2400" b="1" dirty="0" smtClean="0"/>
              <a:t>ในช่อง </a:t>
            </a:r>
            <a:r>
              <a:rPr lang="en-GB" sz="2400" b="1" dirty="0" err="1" smtClean="0"/>
              <a:t>Levene</a:t>
            </a:r>
            <a:r>
              <a:rPr lang="en-US" sz="2400" b="1" dirty="0" smtClean="0"/>
              <a:t>’s test </a:t>
            </a:r>
            <a:r>
              <a:rPr lang="en-GB" sz="2400" b="1" dirty="0" smtClean="0"/>
              <a:t>&gt; .05) </a:t>
            </a:r>
            <a:br>
              <a:rPr lang="en-GB" sz="2400" b="1" dirty="0" smtClean="0"/>
            </a:br>
            <a:r>
              <a:rPr lang="th-TH" sz="2400" b="1" dirty="0" smtClean="0"/>
              <a:t>ให้เปรียบเทียบค่าเฉลี่ย โดยดูค่า </a:t>
            </a:r>
            <a:r>
              <a:rPr lang="en-US" sz="2400" b="1" dirty="0" smtClean="0"/>
              <a:t>Sig. (2-tailed) </a:t>
            </a:r>
            <a:r>
              <a:rPr lang="th-TH" sz="2400" b="1" dirty="0" smtClean="0"/>
              <a:t>ในบรรทัด </a:t>
            </a:r>
            <a:r>
              <a:rPr lang="en-US" sz="2400" b="1" dirty="0" smtClean="0"/>
              <a:t>Equal variances assumed</a:t>
            </a:r>
            <a:br>
              <a:rPr lang="en-US" sz="2400" b="1" dirty="0" smtClean="0"/>
            </a:br>
            <a:r>
              <a:rPr lang="th-TH" sz="2400" b="1" dirty="0" smtClean="0"/>
              <a:t>หากค่า </a:t>
            </a:r>
            <a:r>
              <a:rPr lang="en-GB" sz="2400" b="1" dirty="0" smtClean="0"/>
              <a:t>Sig. &lt; .05 </a:t>
            </a:r>
            <a:r>
              <a:rPr lang="th-TH" sz="2400" b="1" dirty="0" smtClean="0"/>
              <a:t>แสดงว่าค่าเฉลี่ยของ 2 ตัวแปรแตกต่างกัน</a:t>
            </a:r>
          </a:p>
          <a:p>
            <a:pPr marL="342900" indent="-342900"/>
            <a:r>
              <a:rPr lang="en-US" sz="2400" b="1" dirty="0" smtClean="0"/>
              <a:t>3. </a:t>
            </a:r>
            <a:r>
              <a:rPr lang="th-TH" sz="2400" b="1" dirty="0" smtClean="0"/>
              <a:t>กรณีที่ความแปรปรวนไม่เท่ากัน </a:t>
            </a:r>
            <a:r>
              <a:rPr lang="th-TH" sz="2400" b="1" dirty="0"/>
              <a:t>(ค่า </a:t>
            </a:r>
            <a:r>
              <a:rPr lang="en-GB" sz="2400" b="1" dirty="0"/>
              <a:t>Sig. </a:t>
            </a:r>
            <a:r>
              <a:rPr lang="th-TH" sz="2400" b="1" dirty="0"/>
              <a:t>ในช่อง </a:t>
            </a:r>
            <a:r>
              <a:rPr lang="en-GB" sz="2400" b="1" dirty="0" err="1"/>
              <a:t>Levene</a:t>
            </a:r>
            <a:r>
              <a:rPr lang="en-US" sz="2400" b="1" dirty="0"/>
              <a:t>’s test </a:t>
            </a:r>
            <a:r>
              <a:rPr lang="en-GB" sz="2400" b="1" dirty="0" smtClean="0"/>
              <a:t>&lt; </a:t>
            </a:r>
            <a:r>
              <a:rPr lang="en-GB" sz="2400" b="1" dirty="0"/>
              <a:t>.05) </a:t>
            </a:r>
            <a:r>
              <a:rPr lang="th-TH" sz="2400" b="1" dirty="0"/>
              <a:t/>
            </a:r>
            <a:br>
              <a:rPr lang="th-TH" sz="2400" b="1" dirty="0"/>
            </a:br>
            <a:r>
              <a:rPr lang="th-TH" sz="2400" b="1" dirty="0"/>
              <a:t>ให้เปรียบเทียบค่าเฉลี่ย โดยดูค่า </a:t>
            </a:r>
            <a:r>
              <a:rPr lang="en-US" sz="2400" b="1" dirty="0"/>
              <a:t>Sig. (2-tailed</a:t>
            </a:r>
            <a:r>
              <a:rPr lang="en-US" sz="2400" b="1" dirty="0" smtClean="0"/>
              <a:t>)</a:t>
            </a:r>
            <a:r>
              <a:rPr lang="th-TH" sz="2400" b="1" dirty="0" smtClean="0"/>
              <a:t> </a:t>
            </a:r>
            <a:r>
              <a:rPr lang="en-US" sz="2400" b="1" dirty="0" smtClean="0"/>
              <a:t>Equal variances not assumed</a:t>
            </a:r>
            <a:br>
              <a:rPr lang="en-US" sz="2400" b="1" dirty="0" smtClean="0"/>
            </a:br>
            <a:r>
              <a:rPr lang="th-TH" sz="2400" b="1" dirty="0"/>
              <a:t>หากค่า </a:t>
            </a:r>
            <a:r>
              <a:rPr lang="en-GB" sz="2400" b="1" dirty="0"/>
              <a:t>Sig. &lt; .05 </a:t>
            </a:r>
            <a:r>
              <a:rPr lang="th-TH" sz="2400" b="1" dirty="0"/>
              <a:t>แสดงว่าค่าเฉลี่ยของ 2 ตัวแปรเท่ากัน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7340" y="3212976"/>
            <a:ext cx="4908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วิธีการอ่านผล </a:t>
            </a:r>
            <a:r>
              <a:rPr lang="en-US" sz="3200" b="1" dirty="0" smtClean="0"/>
              <a:t>Independent samples t test</a:t>
            </a:r>
            <a:r>
              <a:rPr lang="th-TH" sz="3200" b="1" dirty="0" smtClean="0"/>
              <a:t> </a:t>
            </a:r>
            <a:endParaRPr lang="th-TH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5865" y="116632"/>
            <a:ext cx="5290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12.1.3 </a:t>
            </a:r>
            <a:r>
              <a:rPr lang="th-TH" sz="2800" b="1" dirty="0"/>
              <a:t>การประยุกต์สถิติ </a:t>
            </a:r>
            <a:r>
              <a:rPr lang="en-US" sz="2800" b="1" dirty="0"/>
              <a:t>Independent samples t test </a:t>
            </a:r>
            <a:endParaRPr lang="en-US" sz="28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62751" y="1192771"/>
            <a:ext cx="75376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เนื่องจากตัวแปร 2 ตัวแปร ที่ต้องการเปรียบเทียบค่าเฉลี่ยเป็นอิสระต่อกัน  โดยหลักการแล้ว</a:t>
            </a:r>
          </a:p>
          <a:p>
            <a:r>
              <a:rPr lang="th-TH" sz="2400" dirty="0" smtClean="0"/>
              <a:t>การทดสอบ </a:t>
            </a:r>
            <a:r>
              <a:rPr lang="en-GB" sz="2400" dirty="0" smtClean="0"/>
              <a:t>t-test </a:t>
            </a:r>
            <a:r>
              <a:rPr lang="th-TH" sz="2400" dirty="0" smtClean="0"/>
              <a:t>ตัวแปรทั้ง 2 ตัว ต้องมีความแปรปรวนเท่ากัน  อย่างไรก็ดีการทดสอบ </a:t>
            </a:r>
            <a:br>
              <a:rPr lang="th-TH" sz="2400" dirty="0" smtClean="0"/>
            </a:br>
            <a:r>
              <a:rPr lang="en-US" sz="2400" dirty="0" smtClean="0"/>
              <a:t>Independent </a:t>
            </a:r>
            <a:r>
              <a:rPr lang="en-US" sz="2400" dirty="0"/>
              <a:t>samples t test</a:t>
            </a:r>
            <a:r>
              <a:rPr lang="th-TH" sz="2400" dirty="0"/>
              <a:t> </a:t>
            </a:r>
            <a:r>
              <a:rPr lang="th-TH" sz="2400" dirty="0" smtClean="0"/>
              <a:t>จะมีสถิติเพื่อเปรียบเทียบค่าเฉลี่ยในกรณีที่ตัวแปรทั้ง 2 ตัว </a:t>
            </a:r>
            <a:br>
              <a:rPr lang="th-TH" sz="2400" dirty="0" smtClean="0"/>
            </a:br>
            <a:r>
              <a:rPr lang="th-TH" sz="2400" dirty="0" smtClean="0"/>
              <a:t>มีความแปรปรวนไม่เท่ากัน ดังนั้นก่อนการเปรียบเทียบค่าเฉลี่ยจึงต้องพิจารณาว่า</a:t>
            </a:r>
            <a:br>
              <a:rPr lang="th-TH" sz="2400" dirty="0" smtClean="0"/>
            </a:br>
            <a:r>
              <a:rPr lang="th-TH" sz="2400" dirty="0" smtClean="0"/>
              <a:t>ความแปรปรวนของทั้ง 2 ตัวแปร เท่ากันหรือไม่เพื่อจะเลือกใช้สถิติได้ถูกต้อง</a:t>
            </a:r>
            <a:endParaRPr lang="th-TH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5865" y="548680"/>
            <a:ext cx="52966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หลักการอ่านผล </a:t>
            </a:r>
            <a:r>
              <a:rPr lang="en-US" sz="3200" b="1" dirty="0" smtClean="0"/>
              <a:t>Independent samples t test</a:t>
            </a:r>
            <a:r>
              <a:rPr lang="th-TH" sz="3200" b="1" dirty="0" smtClean="0"/>
              <a:t> </a:t>
            </a:r>
            <a:endParaRPr lang="th-TH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12684</TotalTime>
  <Words>2368</Words>
  <Application>Microsoft Office PowerPoint</Application>
  <PresentationFormat>On-screen Show (4:3)</PresentationFormat>
  <Paragraphs>262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1485</cp:revision>
  <dcterms:created xsi:type="dcterms:W3CDTF">2011-07-14T07:15:29Z</dcterms:created>
  <dcterms:modified xsi:type="dcterms:W3CDTF">2018-06-06T02:40:54Z</dcterms:modified>
</cp:coreProperties>
</file>